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714" r:id="rId2"/>
    <p:sldMasterId id="2147483715" r:id="rId3"/>
    <p:sldMasterId id="2147483716" r:id="rId4"/>
    <p:sldMasterId id="2147483717" r:id="rId5"/>
    <p:sldMasterId id="2147483718" r:id="rId6"/>
    <p:sldMasterId id="2147483719" r:id="rId7"/>
    <p:sldMasterId id="2147483720" r:id="rId8"/>
  </p:sldMasterIdLst>
  <p:notesMasterIdLst>
    <p:notesMasterId r:id="rId34"/>
  </p:notesMasterIdLst>
  <p:sldIdLst>
    <p:sldId id="256" r:id="rId9"/>
    <p:sldId id="257" r:id="rId10"/>
    <p:sldId id="258" r:id="rId11"/>
    <p:sldId id="259" r:id="rId12"/>
    <p:sldId id="260" r:id="rId13"/>
    <p:sldId id="263" r:id="rId14"/>
    <p:sldId id="283" r:id="rId15"/>
    <p:sldId id="264" r:id="rId16"/>
    <p:sldId id="261" r:id="rId17"/>
    <p:sldId id="268" r:id="rId18"/>
    <p:sldId id="271" r:id="rId19"/>
    <p:sldId id="267" r:id="rId20"/>
    <p:sldId id="270" r:id="rId21"/>
    <p:sldId id="272" r:id="rId22"/>
    <p:sldId id="273" r:id="rId23"/>
    <p:sldId id="274" r:id="rId24"/>
    <p:sldId id="276" r:id="rId25"/>
    <p:sldId id="266" r:id="rId26"/>
    <p:sldId id="280" r:id="rId27"/>
    <p:sldId id="265" r:id="rId28"/>
    <p:sldId id="278" r:id="rId29"/>
    <p:sldId id="281" r:id="rId30"/>
    <p:sldId id="282" r:id="rId31"/>
    <p:sldId id="277" r:id="rId32"/>
    <p:sldId id="262" r:id="rId33"/>
  </p:sldIdLst>
  <p:sldSz cx="9144000" cy="6858000" type="screen4x3"/>
  <p:notesSz cx="6858000" cy="9144000"/>
  <p:custDataLst>
    <p:tags r:id="rId35"/>
  </p:custDataLst>
  <p:defaultTextStyle>
    <a:defPPr algn="l" rtl="0" eaLnBrk="1" hangingPunct="1">
      <a:defRPr kumimoji="0" lang="ru-RU" alt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/>
        <a:ea typeface="Arial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/>
        <a:ea typeface="Arial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/>
        <a:ea typeface="Arial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/>
        <a:ea typeface="Arial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/>
        <a:ea typeface="Arial"/>
      </a:defRPr>
    </a:lvl5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gs" Target="tags/tag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sz="1200">
              <a:latin typeface="Calibri" pitchFamily="34" charset="0"/>
            </a:endParaRPr>
          </a:p>
        </p:txBody>
      </p:sp>
      <p:sp>
        <p:nvSpPr>
          <p:cNvPr id="3584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CAC8EE52-17F7-4BDD-83DC-E20033C90D94}" type="datetime1">
              <a:rPr lang="ru-RU" sz="1200">
                <a:latin typeface="Calibri" pitchFamily="34" charset="0"/>
              </a:rPr>
              <a:t>10.12.2025</a:t>
            </a:fld>
            <a:endParaRPr sz="1200">
              <a:latin typeface="Calibri" pitchFamily="34" charset="0"/>
            </a:endParaRPr>
          </a:p>
        </p:txBody>
      </p:sp>
      <p:sp>
        <p:nvSpPr>
          <p:cNvPr id="3584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584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584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rtlCol="0" anchor="b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sz="1200">
              <a:latin typeface="Calibri" pitchFamily="34" charset="0"/>
            </a:endParaRPr>
          </a:p>
        </p:txBody>
      </p:sp>
      <p:sp>
        <p:nvSpPr>
          <p:cNvPr id="3584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rtlCol="0" anchor="b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55949790-38A0-4F44-9806-1B89E0677BC2}" type="slidenum">
              <a:rPr sz="1200">
                <a:latin typeface="Calibri" pitchFamily="34" charset="0"/>
              </a:rPr>
              <a:t>‹#›</a:t>
            </a:fld>
            <a:endParaRPr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/>
          </a:p>
        </p:txBody>
      </p:sp>
      <p:sp>
        <p:nvSpPr>
          <p:cNvPr id="36868" name="Номер слайда 3"/>
          <p:cNvSpPr txBox="1">
            <a:spLocks noGrp="1"/>
          </p:cNvSpPr>
          <p:nvPr>
            <p:ph type="sldNum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numCol="1" rtlCol="0" anchor="b" anchorCtr="0" compatLnSpc="1">
            <a:prstTxWarp prst="textNoShape">
              <a:avLst/>
            </a:prstTxWarp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0FF14DFA-00F0-4E62-B6FB-A90F62F4EB65}" type="slidenum">
              <a:rPr sz="1200">
                <a:latin typeface="Calibri" pitchFamily="34" charset="0"/>
              </a:rPr>
              <a:t>11</a:t>
            </a:fld>
            <a:endParaRPr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 eaLnBrk="1" hangingPunct="1"/>
            <a:fld id="{26609FEB-5D2E-4185-80E0-5AAC33800BD3}" type="datetime1">
              <a:rPr lang="ru-RU" sz="1400">
                <a:solidFill>
                  <a:schemeClr val="tx2"/>
                </a:solidFill>
                <a:latin typeface="Calibri" pitchFamily="34" charset="0"/>
              </a:rPr>
              <a:t>10.12.2025</a:t>
            </a:fld>
            <a:endParaRPr sz="1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r" eaLnBrk="1" hangingPunct="1"/>
            <a:endParaRPr sz="1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ctr" eaLnBrk="1" hangingPunct="1"/>
            <a:fld id="{93AE1883-0942-4AA3-9DB2-9C7C3A0314B1}" type="slidenum">
              <a:rPr sz="1400" b="1">
                <a:solidFill>
                  <a:srgbClr val="FFFFFF"/>
                </a:solidFill>
                <a:latin typeface="Calibri" pitchFamily="34" charset="0"/>
              </a:r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9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23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052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466D83B8-0B7B-49BE-A9E7-814110A199E4}" type="datetime1">
              <a:rPr lang="ru-RU" sz="1400">
                <a:solidFill>
                  <a:schemeClr val="tx2"/>
                </a:solidFill>
                <a:latin typeface="Calibri" pitchFamily="34" charset="0"/>
              </a:rPr>
              <a:t>10.12.2025</a:t>
            </a:fld>
            <a:endParaRPr sz="1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05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endParaRPr sz="1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054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2055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2056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2057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fld id="{54827E95-45F6-4DEC-8600-CFD75488283D}" type="slidenum">
              <a:rPr sz="1400" b="1">
                <a:solidFill>
                  <a:srgbClr val="FFFFFF"/>
                </a:solidFill>
                <a:latin typeface="Calibri" pitchFamily="34" charset="0"/>
              </a:rPr>
              <a:t>‹#›</a:t>
            </a:fld>
            <a:endParaRPr sz="14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  <p:sldLayoutId id="2147483728" r:id="rId3"/>
    <p:sldLayoutId id="2147483730" r:id="rId4"/>
    <p:sldLayoutId id="2147483732" r:id="rId5"/>
  </p:sldLayoutIdLst>
  <p:transition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defTabSz="914400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kumimoji="0" sz="29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defTabSz="914400" rtl="0" eaLnBrk="0" fontAlgn="base" hangingPunct="0">
        <a:lnSpc>
          <a:spcPct val="100000"/>
        </a:lnSpc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kumimoji="0" sz="2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kumimoji="0" sz="23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3075" name="Прямоугольник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3076" name="Прямоугольник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3077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3078" name="Текст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9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23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79" name="Дата 27"/>
          <p:cNvSpPr>
            <a:spLocks noGrp="1"/>
          </p:cNvSpPr>
          <p:nvPr>
            <p:ph type="dt" sz="half" idx="2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fld id="{63042C4D-B649-4297-A476-10546DF600AB}" type="datetime1">
              <a:rPr lang="ru-RU" sz="2000">
                <a:solidFill>
                  <a:srgbClr val="FFFFFF"/>
                </a:solidFill>
                <a:latin typeface="Calibri" pitchFamily="34" charset="0"/>
              </a:rPr>
              <a:t>10.12.2025</a:t>
            </a:fld>
            <a:endParaRPr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80" name="Нижний колонтитул 16"/>
          <p:cNvSpPr>
            <a:spLocks noGrp="1"/>
          </p:cNvSpPr>
          <p:nvPr>
            <p:ph type="ftr" sz="quarter" idx="3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endParaRPr sz="1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081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fld id="{BD86DC1D-5178-49CC-BFCE-CACB29F7C4F3}" type="slidenum">
              <a:rPr sz="1400" b="1">
                <a:solidFill>
                  <a:schemeClr val="tx2"/>
                </a:solidFill>
                <a:latin typeface="Calibri" pitchFamily="34" charset="0"/>
              </a:rPr>
              <a:t>‹#›</a:t>
            </a:fld>
            <a:endParaRPr sz="1400" b="1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</p:sldLayoutIdLst>
  <p:transition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defTabSz="914400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kumimoji="0" sz="29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defTabSz="914400" rtl="0" eaLnBrk="0" fontAlgn="base" hangingPunct="0">
        <a:lnSpc>
          <a:spcPct val="100000"/>
        </a:lnSpc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kumimoji="0" sz="2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kumimoji="0" sz="23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4099" name="Прямоугольник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4100" name="Прямоугольник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4101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4102" name="Текст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9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23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103" name="Дата 1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78E04513-D7EB-4244-891C-8A087D5FD259}" type="datetime1">
              <a:rPr lang="ru-RU" sz="1400">
                <a:solidFill>
                  <a:schemeClr val="tx2"/>
                </a:solidFill>
                <a:latin typeface="Calibri" pitchFamily="34" charset="0"/>
              </a:rPr>
              <a:t>10.12.2025</a:t>
            </a:fld>
            <a:endParaRPr sz="1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04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fld id="{41990F42-5B88-4F5A-9D7B-0C98C20DE326}" type="slidenum">
              <a:rPr sz="2400" b="1">
                <a:solidFill>
                  <a:srgbClr val="FFFFFF"/>
                </a:solidFill>
                <a:latin typeface="Calibri" pitchFamily="34" charset="0"/>
              </a:rPr>
              <a:t>‹#›</a:t>
            </a:fld>
            <a:endParaRPr sz="2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5" name="Нижний колонтитул 13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endParaRPr sz="14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ransition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defTabSz="914400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kumimoji="0" sz="29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defTabSz="914400" rtl="0" eaLnBrk="0" fontAlgn="base" hangingPunct="0">
        <a:lnSpc>
          <a:spcPct val="100000"/>
        </a:lnSpc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kumimoji="0" sz="2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kumimoji="0" sz="23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5123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5124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5125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5126" name="Текст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9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23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127" name="Дата 7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4A8F3D7C-D16D-4580-BD93-2435F0DA3507}" type="datetime1">
              <a:rPr lang="ru-RU" sz="1400">
                <a:solidFill>
                  <a:schemeClr val="tx2"/>
                </a:solidFill>
                <a:latin typeface="Calibri" pitchFamily="34" charset="0"/>
              </a:rPr>
              <a:t>10.12.2025</a:t>
            </a:fld>
            <a:endParaRPr sz="1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128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fld id="{409C4EB9-27D6-423C-996E-9AD36DAE5040}" type="slidenum">
              <a:rPr sz="1400" b="1">
                <a:solidFill>
                  <a:srgbClr val="FFFFFF"/>
                </a:solidFill>
                <a:latin typeface="Calibri" pitchFamily="34" charset="0"/>
              </a:rPr>
              <a:t>‹#›</a:t>
            </a:fld>
            <a:endParaRPr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9" name="Нижний колонтитул 11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endParaRPr sz="14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ransition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defTabSz="914400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kumimoji="0" sz="29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defTabSz="914400" rtl="0" eaLnBrk="0" fontAlgn="base" hangingPunct="0">
        <a:lnSpc>
          <a:spcPct val="100000"/>
        </a:lnSpc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kumimoji="0" sz="2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kumimoji="0" sz="23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6147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6148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6149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6150" name="Текст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9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23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151" name="Дата 9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BFBB175A-9DCE-4C3B-B9BA-E2AA3E961501}" type="datetime1">
              <a:rPr lang="ru-RU" sz="1400">
                <a:solidFill>
                  <a:schemeClr val="tx2"/>
                </a:solidFill>
                <a:latin typeface="Calibri" pitchFamily="34" charset="0"/>
              </a:rPr>
              <a:t>10.12.2025</a:t>
            </a:fld>
            <a:endParaRPr sz="1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152" name="Номер слайда 11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fld id="{EA6C7F1D-ACDD-4A7A-89F7-02B9AD118398}" type="slidenum">
              <a:rPr sz="1400" b="1">
                <a:solidFill>
                  <a:srgbClr val="FFFFFF"/>
                </a:solidFill>
                <a:latin typeface="Calibri" pitchFamily="34" charset="0"/>
              </a:rPr>
              <a:t>‹#›</a:t>
            </a:fld>
            <a:endParaRPr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53" name="Нижний колонтитул 13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endParaRPr sz="14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defTabSz="914400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kumimoji="0" sz="29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defTabSz="914400" rtl="0" eaLnBrk="0" fontAlgn="base" hangingPunct="0">
        <a:lnSpc>
          <a:spcPct val="100000"/>
        </a:lnSpc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kumimoji="0" sz="2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kumimoji="0" sz="23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7171" name="Текст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9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23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172" name="Дата 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A6642B83-CD14-4538-95CD-40873E485F88}" type="datetime1">
              <a:rPr lang="ru-RU" sz="1400">
                <a:solidFill>
                  <a:schemeClr val="tx2"/>
                </a:solidFill>
                <a:latin typeface="Calibri" pitchFamily="34" charset="0"/>
              </a:rPr>
              <a:t>10.12.2025</a:t>
            </a:fld>
            <a:endParaRPr sz="1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17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endParaRPr sz="1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17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fld id="{EE47E218-08E4-4302-B247-15A322882E96}" type="slidenum">
              <a:rPr sz="1400" b="1">
                <a:solidFill>
                  <a:schemeClr val="tx2"/>
                </a:solidFill>
                <a:latin typeface="Calibri" pitchFamily="34" charset="0"/>
              </a:rPr>
              <a:t>‹#›</a:t>
            </a:fld>
            <a:endParaRPr sz="1400" b="1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ransition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defTabSz="914400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kumimoji="0" sz="29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defTabSz="914400" rtl="0" eaLnBrk="0" fontAlgn="base" hangingPunct="0">
        <a:lnSpc>
          <a:spcPct val="100000"/>
        </a:lnSpc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kumimoji="0" sz="2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kumimoji="0" sz="23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9"/>
          <p:cNvSpPr/>
          <p:nvPr/>
        </p:nvSpPr>
        <p:spPr bwMode="white">
          <a:xfrm>
            <a:off x="-9525" y="4572000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8195" name="Прямоугольник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8196" name="Прямоугольник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8197" name="Прямоугольник 12"/>
          <p:cNvSpPr/>
          <p:nvPr/>
        </p:nvSpPr>
        <p:spPr bwMode="white">
          <a:xfrm>
            <a:off x="1447800" y="0"/>
            <a:ext cx="100012" cy="6867525"/>
          </a:xfrm>
          <a:prstGeom prst="rect">
            <a:avLst/>
          </a:prstGeom>
          <a:solidFill>
            <a:srgbClr val="FFFFFF"/>
          </a:solidFill>
          <a:ln w="50800" cap="rnd" cmpd="dbl"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8198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8199" name="Текст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9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23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200" name="Дата 11"/>
          <p:cNvSpPr>
            <a:spLocks noGrp="1"/>
          </p:cNvSpPr>
          <p:nvPr>
            <p:ph type="dt" sz="half" idx="2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8E618FB8-1945-405A-BD9F-E23A65D139EA}" type="datetime1">
              <a:rPr lang="ru-RU" sz="1400">
                <a:solidFill>
                  <a:schemeClr val="tx2"/>
                </a:solidFill>
                <a:latin typeface="Calibri" pitchFamily="34" charset="0"/>
              </a:rPr>
              <a:t>10.12.2025</a:t>
            </a:fld>
            <a:endParaRPr sz="1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201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fld id="{EFF40491-74AC-44C6-B13C-A22D6BC2C74F}" type="slidenum">
              <a:rPr sz="2800" b="1">
                <a:solidFill>
                  <a:srgbClr val="FFFFFF"/>
                </a:solidFill>
                <a:latin typeface="Calibri" pitchFamily="34" charset="0"/>
              </a:rPr>
              <a:t>‹#›</a:t>
            </a:fld>
            <a:endParaRPr sz="28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Нижний колонтитул 13"/>
          <p:cNvSpPr>
            <a:spLocks noGrp="1"/>
          </p:cNvSpPr>
          <p:nvPr>
            <p:ph type="ftr" sz="quarter" idx="3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endParaRPr sz="14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ransition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defTabSz="914400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kumimoji="0" sz="29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defTabSz="914400" rtl="0" eaLnBrk="0" fontAlgn="base" hangingPunct="0">
        <a:lnSpc>
          <a:spcPct val="100000"/>
        </a:lnSpc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kumimoji="0" sz="2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kumimoji="0" sz="23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9219" name="Прямоугольник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9220" name="Прямоугольник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9221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9222" name="Текст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9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23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223" name="Дата 3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7444E02A-6568-4E60-B9CA-07320B6E1221}" type="datetime1">
              <a:rPr lang="ru-RU" sz="1400">
                <a:solidFill>
                  <a:schemeClr val="tx2"/>
                </a:solidFill>
                <a:latin typeface="Calibri" pitchFamily="34" charset="0"/>
              </a:rPr>
              <a:t>10.12.2025</a:t>
            </a:fld>
            <a:endParaRPr sz="1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22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endParaRPr sz="1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225" name="Номер слайда 5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ru-RU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fld id="{9FC98DD6-C721-4E45-85E5-1CDF8531D1DF}" type="slidenum">
              <a:rPr sz="1400" b="1">
                <a:solidFill>
                  <a:srgbClr val="FFFFFF"/>
                </a:solidFill>
                <a:latin typeface="Calibri" pitchFamily="34" charset="0"/>
              </a:rPr>
              <a:t>‹#›</a:t>
            </a:fld>
            <a:endParaRPr sz="14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ransition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defTabSz="914400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kumimoji="0" sz="29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defTabSz="914400" rtl="0" eaLnBrk="0" fontAlgn="base" hangingPunct="0">
        <a:lnSpc>
          <a:spcPct val="100000"/>
        </a:lnSpc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kumimoji="0" sz="2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kumimoji="0" sz="23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hyperlink" Target="../../../&#1052;&#1086;&#1080;%20&#1076;&#1086;&#1082;&#1091;&#1084;&#1077;&#1085;&#1090;&#1099;/A%20&#1069;&#1058;&#1054;%20&#1053;&#1040;&#1064;&#1048;%20&#1044;&#1054;&#1050;&#1059;&#1052;&#1045;&#1053;&#1058;&#1067;/&#1058;&#1054;&#1051;&#1071;/&#1047;&#1040;&#1056;&#1071;/&#1042;&#1080;&#1076;&#1077;&#1086;&#1088;&#1103;&#1076;/&#1082;&#1086;&#1084;&#1072;&#1085;&#1076;&#1080;&#1088;&#1086;&#1074;&#1082;&#1072;/SKINS.wmv" TargetMode="External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ateismy.net/index.php?Itemid=127&amp;catid=48:2010-12-13-07-52-17&amp;id=362:2010-12-16-18-46-40&amp;option=com_content&amp;view=article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9388" y="908050"/>
            <a:ext cx="8659812" cy="18288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marL="0" marR="0" lvl="0" indent="0" eaLnBrk="1" hangingPunct="1"/>
            <a:r>
              <a:rPr sz="4000"/>
              <a:t>ЯВЛЕНИЕ ЭКСТРЕМИЗМА В МОЛОДЕЖНОЙ СРЕДЕ: ФАНАТ, СПОРТИВНЫЙ БОЛЕЛЬЩИК, ЭКСТРЕМИСТ</a:t>
            </a: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0825" y="3429000"/>
            <a:ext cx="3816350" cy="9366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kumimoji="0" lang="ru-RU" altLang="en-US" sz="29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ctr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kumimoji="0" lang="ru-RU" altLang="en-US" sz="26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ctr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kumimoji="0" lang="ru-RU" altLang="en-US" sz="23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ctr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kumimoji="0" lang="ru-RU" altLang="en-US" sz="20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ctr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kumimoji="0" lang="ru-RU" altLang="en-US" sz="20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marL="0" marR="0" lvl="0" indent="0" algn="l" eaLnBrk="1" hangingPunct="1">
              <a:lnSpc>
                <a:spcPct val="90000"/>
              </a:lnSpc>
            </a:pPr>
            <a:r>
              <a:rPr sz="1900" b="1">
                <a:solidFill>
                  <a:srgbClr val="FFFFFF"/>
                </a:solidFill>
              </a:rPr>
              <a:t>Цель проведения – профилактика экстремизма и всех его проявлений в молодежной среде.</a:t>
            </a:r>
          </a:p>
        </p:txBody>
      </p:sp>
      <p:pic>
        <p:nvPicPr>
          <p:cNvPr id="10244" name="Picture 2" descr="C:\Users\Таня\Pictures\a2bbf7e30aad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140200" y="2492375"/>
            <a:ext cx="4752975" cy="31638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5" name="TextBox 4"/>
          <p:cNvSpPr/>
          <p:nvPr/>
        </p:nvSpPr>
        <p:spPr>
          <a:xfrm>
            <a:off x="2843212" y="6021388"/>
            <a:ext cx="184150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eaLnBrk="1" hangingPunct="1"/>
            <a:endParaRPr b="1">
              <a:solidFill>
                <a:srgbClr val="8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Users\Таня\Pictures\5bbdd724-3d89-487c-ac07-0895d6079054.jpg"/>
          <p:cNvPicPr/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1484312"/>
            <a:ext cx="9144000" cy="52816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9459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b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</a:rPr>
              <a:t>Экстремизм – это:</a:t>
            </a:r>
          </a:p>
        </p:txBody>
      </p:sp>
      <p:sp>
        <p:nvSpPr>
          <p:cNvPr id="19460" name="Rectangle 3"/>
          <p:cNvSpPr>
            <a:spLocks noGrp="1"/>
          </p:cNvSpPr>
          <p:nvPr>
            <p:ph sz="quarter" idx="4294967295"/>
          </p:nvPr>
        </p:nvSpPr>
        <p:spPr>
          <a:xfrm>
            <a:off x="612775" y="1412875"/>
            <a:ext cx="8153400" cy="46831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411162" indent="-319088" algn="l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1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0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18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marL="411162" lvl="0" indent="-319088" eaLnBrk="1" hangingPunct="1">
              <a:spcBef>
                <a:spcPct val="0"/>
              </a:spcBef>
              <a:buNone/>
            </a:pPr>
            <a:r>
              <a:rPr sz="2000" b="1">
                <a:latin typeface="Times New Roman" pitchFamily="18" charset="0"/>
                <a:ea typeface="Times New Roman" pitchFamily="18" charset="0"/>
              </a:rPr>
              <a:t>-   насильственное изменение основ конституционного строя и    нарушение целостности Российской Федерации;</a:t>
            </a:r>
          </a:p>
          <a:p>
            <a:pPr marL="411162" lvl="0" indent="-319088" eaLnBrk="1" hangingPunct="1">
              <a:spcBef>
                <a:spcPct val="0"/>
              </a:spcBef>
              <a:buNone/>
            </a:pPr>
            <a:endParaRPr sz="2000" b="1">
              <a:latin typeface="Times New Roman" pitchFamily="18" charset="0"/>
              <a:ea typeface="Times New Roman" pitchFamily="18" charset="0"/>
            </a:endParaRPr>
          </a:p>
          <a:p>
            <a:pPr marL="411162" lvl="0" indent="-319088" eaLnBrk="1" hangingPunct="1">
              <a:spcBef>
                <a:spcPct val="0"/>
              </a:spcBef>
              <a:buNone/>
            </a:pPr>
            <a:r>
              <a:rPr sz="2000" b="1">
                <a:latin typeface="Times New Roman" pitchFamily="18" charset="0"/>
                <a:ea typeface="Times New Roman" pitchFamily="18" charset="0"/>
              </a:rPr>
              <a:t>-   подрыв безопасности Российской Федерации;</a:t>
            </a:r>
          </a:p>
          <a:p>
            <a:pPr marL="411162" lvl="0" indent="-319088" eaLnBrk="1" hangingPunct="1">
              <a:spcBef>
                <a:spcPct val="0"/>
              </a:spcBef>
              <a:buNone/>
            </a:pPr>
            <a:endParaRPr sz="2000" b="1">
              <a:latin typeface="Times New Roman" pitchFamily="18" charset="0"/>
              <a:ea typeface="Times New Roman" pitchFamily="18" charset="0"/>
            </a:endParaRPr>
          </a:p>
          <a:p>
            <a:pPr marL="411162" lvl="0" indent="-319088" eaLnBrk="1" hangingPunct="1">
              <a:spcBef>
                <a:spcPct val="0"/>
              </a:spcBef>
              <a:buNone/>
            </a:pPr>
            <a:r>
              <a:rPr sz="2000" b="1">
                <a:latin typeface="Times New Roman" pitchFamily="18" charset="0"/>
                <a:ea typeface="Times New Roman" pitchFamily="18" charset="0"/>
              </a:rPr>
              <a:t>-  захват или присвоение властных полномочий;</a:t>
            </a:r>
          </a:p>
          <a:p>
            <a:pPr marL="411162" lvl="0" indent="-319088" eaLnBrk="1" hangingPunct="1">
              <a:spcBef>
                <a:spcPct val="0"/>
              </a:spcBef>
              <a:buNone/>
            </a:pPr>
            <a:endParaRPr sz="2000" b="1">
              <a:latin typeface="Times New Roman" pitchFamily="18" charset="0"/>
              <a:ea typeface="Times New Roman" pitchFamily="18" charset="0"/>
            </a:endParaRPr>
          </a:p>
          <a:p>
            <a:pPr marL="411162" lvl="0" indent="-319088" eaLnBrk="1" hangingPunct="1">
              <a:spcBef>
                <a:spcPct val="0"/>
              </a:spcBef>
              <a:buNone/>
            </a:pPr>
            <a:r>
              <a:rPr sz="2000" b="1">
                <a:latin typeface="Times New Roman" pitchFamily="18" charset="0"/>
                <a:ea typeface="Times New Roman" pitchFamily="18" charset="0"/>
              </a:rPr>
              <a:t>- создание незаконных вооруженных формирований;</a:t>
            </a:r>
          </a:p>
          <a:p>
            <a:pPr marL="411162" lvl="0" indent="-319088" eaLnBrk="1" hangingPunct="1">
              <a:spcBef>
                <a:spcPct val="0"/>
              </a:spcBef>
              <a:buNone/>
            </a:pPr>
            <a:endParaRPr sz="2000" b="1">
              <a:latin typeface="Times New Roman" pitchFamily="18" charset="0"/>
              <a:ea typeface="Times New Roman" pitchFamily="18" charset="0"/>
            </a:endParaRPr>
          </a:p>
          <a:p>
            <a:pPr marL="411162" lvl="0" indent="-319088" eaLnBrk="1" hangingPunct="1">
              <a:spcBef>
                <a:spcPct val="0"/>
              </a:spcBef>
              <a:buNone/>
            </a:pPr>
            <a:r>
              <a:rPr sz="2000" b="1">
                <a:latin typeface="Times New Roman" pitchFamily="18" charset="0"/>
                <a:ea typeface="Times New Roman" pitchFamily="18" charset="0"/>
              </a:rPr>
              <a:t>-  осуществление террористической деятельности либо публичное  оправдание терроризма;</a:t>
            </a:r>
          </a:p>
          <a:p>
            <a:pPr marL="411162" lvl="0" indent="-319088" eaLnBrk="1" hangingPunct="1">
              <a:spcBef>
                <a:spcPct val="0"/>
              </a:spcBef>
              <a:buNone/>
            </a:pPr>
            <a:endParaRPr sz="2000" b="1">
              <a:latin typeface="Times New Roman" pitchFamily="18" charset="0"/>
              <a:ea typeface="Times New Roman" pitchFamily="18" charset="0"/>
            </a:endParaRPr>
          </a:p>
          <a:p>
            <a:pPr marL="411162" lvl="0" indent="-319088" eaLnBrk="1" hangingPunct="1">
              <a:spcBef>
                <a:spcPct val="0"/>
              </a:spcBef>
              <a:buNone/>
            </a:pPr>
            <a:r>
              <a:rPr sz="2000" b="1">
                <a:latin typeface="Times New Roman" pitchFamily="18" charset="0"/>
                <a:ea typeface="Times New Roman" pitchFamily="18" charset="0"/>
              </a:rPr>
              <a:t>-  возбуждение расовой, национальной или религиозной розни, а  также социальной розни,  связанной с насилием или призывами к  насилию;</a:t>
            </a:r>
          </a:p>
          <a:p>
            <a:pPr marL="411162" lvl="0" indent="-319088" eaLnBrk="1" hangingPunct="1">
              <a:spcBef>
                <a:spcPct val="0"/>
              </a:spcBef>
              <a:buNone/>
            </a:pPr>
            <a:endParaRPr sz="2000" b="1">
              <a:latin typeface="Times New Roman" pitchFamily="18" charset="0"/>
              <a:ea typeface="Times New Roman" pitchFamily="18" charset="0"/>
            </a:endParaRPr>
          </a:p>
          <a:p>
            <a:pPr marL="411162" lvl="0" indent="-319088" eaLnBrk="1" hangingPunct="1">
              <a:spcBef>
                <a:spcPct val="0"/>
              </a:spcBef>
              <a:buNone/>
            </a:pPr>
            <a:r>
              <a:rPr sz="2000" b="1">
                <a:latin typeface="Times New Roman" pitchFamily="18" charset="0"/>
                <a:ea typeface="Times New Roman" pitchFamily="18" charset="0"/>
              </a:rPr>
              <a:t>-  унижение национального достоинства 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:p15="http://schemas.microsoft.com/office/powerpoint/2012/main"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C:\Users\Таня\Pictures\imagesCAGTAAPL.jpg"/>
          <p:cNvPicPr/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1557338"/>
            <a:ext cx="9144000" cy="52244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48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b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</a:rPr>
              <a:t>Экстремизм – это:</a:t>
            </a:r>
          </a:p>
        </p:txBody>
      </p:sp>
      <p:sp>
        <p:nvSpPr>
          <p:cNvPr id="20484" name="Содержимое 1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48529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1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0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18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marL="274320" marR="0" lvl="0" indent="-274320" eaLnBrk="1" hangingPunct="1">
              <a:spcBef>
                <a:spcPct val="0"/>
              </a:spcBef>
              <a:buNone/>
            </a:pPr>
            <a:r>
              <a:rPr sz="1900">
                <a:latin typeface="Times New Roman" pitchFamily="18" charset="0"/>
                <a:ea typeface="Times New Roman" pitchFamily="18" charset="0"/>
              </a:rPr>
              <a:t>-    </a:t>
            </a:r>
            <a:r>
              <a:rPr sz="1900" b="1">
                <a:latin typeface="Times New Roman" pitchFamily="18" charset="0"/>
                <a:ea typeface="Times New Roman" pitchFamily="18" charset="0"/>
              </a:rPr>
              <a:t>применение насилия в отношении представителя государственной власти либо на угрозу применения насилия в отношении представителя государственной власти или его близких;</a:t>
            </a:r>
          </a:p>
          <a:p>
            <a:pPr marL="274320" marR="0" lvl="0" indent="-274320" eaLnBrk="1" hangingPunct="1">
              <a:spcBef>
                <a:spcPct val="0"/>
              </a:spcBef>
              <a:buNone/>
            </a:pPr>
            <a:endParaRPr sz="1900" b="1">
              <a:latin typeface="Times New Roman" pitchFamily="18" charset="0"/>
              <a:ea typeface="Times New Roman" pitchFamily="18" charset="0"/>
            </a:endParaRPr>
          </a:p>
          <a:p>
            <a:pPr marL="411163" marR="0" lvl="0" indent="-274320" eaLnBrk="1" hangingPunct="1">
              <a:spcBef>
                <a:spcPct val="0"/>
              </a:spcBef>
              <a:buNone/>
            </a:pPr>
            <a:r>
              <a:rPr sz="1900" b="1">
                <a:latin typeface="Times New Roman" pitchFamily="18" charset="0"/>
                <a:ea typeface="Times New Roman" pitchFamily="18" charset="0"/>
              </a:rPr>
              <a:t>-   нарушение прав и свобод человека и гражданина, причинение  вреда здоровью и имуществу граждан в связи с их убеждениями, расовой или национальной принадлежностью, вероисповеданием, социальной принадлежностью или социальным происхождением;</a:t>
            </a:r>
          </a:p>
          <a:p>
            <a:pPr marL="411163" marR="0" lvl="0" indent="-274320" eaLnBrk="1" hangingPunct="1">
              <a:spcBef>
                <a:spcPct val="0"/>
              </a:spcBef>
              <a:buNone/>
            </a:pPr>
            <a:endParaRPr sz="1900" b="1">
              <a:latin typeface="Times New Roman" pitchFamily="18" charset="0"/>
              <a:ea typeface="Times New Roman" pitchFamily="18" charset="0"/>
            </a:endParaRPr>
          </a:p>
          <a:p>
            <a:pPr marL="411163" marR="0" lvl="0" indent="-274320" eaLnBrk="1" hangingPunct="1">
              <a:spcBef>
                <a:spcPct val="0"/>
              </a:spcBef>
              <a:buNone/>
            </a:pPr>
            <a:r>
              <a:rPr sz="1900" b="1">
                <a:latin typeface="Times New Roman" pitchFamily="18" charset="0"/>
                <a:ea typeface="Times New Roman" pitchFamily="18" charset="0"/>
              </a:rPr>
              <a:t>-   создание и (или) распространение печатных, аудио-аудиовизуальных и иных материалов (произведений);</a:t>
            </a:r>
          </a:p>
          <a:p>
            <a:pPr marL="411163" marR="0" lvl="0" indent="-274320" eaLnBrk="1" hangingPunct="1">
              <a:spcBef>
                <a:spcPct val="0"/>
              </a:spcBef>
              <a:buNone/>
            </a:pPr>
            <a:endParaRPr sz="1900" b="1">
              <a:latin typeface="Times New Roman" pitchFamily="18" charset="0"/>
              <a:ea typeface="Times New Roman" pitchFamily="18" charset="0"/>
            </a:endParaRPr>
          </a:p>
          <a:p>
            <a:pPr marL="411163" marR="0" lvl="0" indent="-274320" eaLnBrk="1" hangingPunct="1">
              <a:spcBef>
                <a:spcPct val="0"/>
              </a:spcBef>
              <a:buNone/>
            </a:pPr>
            <a:r>
              <a:rPr sz="1900" b="1">
                <a:latin typeface="Times New Roman" pitchFamily="18" charset="0"/>
                <a:ea typeface="Times New Roman" pitchFamily="18" charset="0"/>
              </a:rPr>
              <a:t>-   посягательство на жизнь государственного или общественного деятеля, совершенное в целях прекращения его государственной или иной политической деятельности либо из мести за такую деятельность;</a:t>
            </a:r>
          </a:p>
          <a:p>
            <a:pPr marL="411163" marR="0" lvl="0" indent="-274320" eaLnBrk="1" hangingPunct="1">
              <a:lnSpc>
                <a:spcPct val="70000"/>
              </a:lnSpc>
              <a:buFont typeface="Wingdings 2" pitchFamily="18" charset="2"/>
              <a:buChar char=""/>
            </a:pPr>
            <a:endParaRPr sz="2400"/>
          </a:p>
          <a:p>
            <a:pPr marL="274320" marR="0" lvl="0" indent="-274320" eaLnBrk="1" hangingPunct="1">
              <a:lnSpc>
                <a:spcPct val="90000"/>
              </a:lnSpc>
              <a:buFont typeface="Wingdings 2" pitchFamily="18" charset="2"/>
              <a:buChar char=""/>
            </a:pPr>
            <a:endParaRPr sz="25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C:\Users\Таня\Pictures\imagesCAUHHEKP.jpg"/>
          <p:cNvPicPr/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557338"/>
            <a:ext cx="9036050" cy="51847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150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b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</a:rPr>
              <a:t>Экстремизм – это:</a:t>
            </a:r>
          </a:p>
        </p:txBody>
      </p:sp>
      <p:sp>
        <p:nvSpPr>
          <p:cNvPr id="21508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11188" y="1484313"/>
            <a:ext cx="8153400" cy="471011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1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0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18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marL="320040" marR="0" lvl="0" indent="-320040" eaLnBrk="1" hangingPunct="1">
              <a:spcBef>
                <a:spcPct val="0"/>
              </a:spcBef>
              <a:buNone/>
            </a:pPr>
            <a:r>
              <a:rPr sz="1800" b="1">
                <a:latin typeface="Times New Roman" pitchFamily="18" charset="0"/>
                <a:ea typeface="Times New Roman" pitchFamily="18" charset="0"/>
              </a:rPr>
              <a:t>     б) пропаганда и публичное демонстрирование нацистской  атрибутики или символики либо атрибутики или символики,  сходных с нацистской атрибутикой или символикой до степени  смешения;</a:t>
            </a:r>
          </a:p>
          <a:p>
            <a:pPr marL="320040" marR="0" lvl="0" indent="-320040" eaLnBrk="1" hangingPunct="1">
              <a:spcBef>
                <a:spcPct val="0"/>
              </a:spcBef>
              <a:buNone/>
            </a:pPr>
            <a:endParaRPr sz="1800" b="1">
              <a:latin typeface="Times New Roman" pitchFamily="18" charset="0"/>
              <a:ea typeface="Times New Roman" pitchFamily="18" charset="0"/>
            </a:endParaRPr>
          </a:p>
          <a:p>
            <a:pPr marL="320040" marR="0" lvl="0" indent="-320040" eaLnBrk="1" hangingPunct="1">
              <a:spcBef>
                <a:spcPct val="0"/>
              </a:spcBef>
              <a:buNone/>
            </a:pPr>
            <a:r>
              <a:rPr sz="1800" b="1">
                <a:latin typeface="Times New Roman" pitchFamily="18" charset="0"/>
                <a:ea typeface="Times New Roman" pitchFamily="18" charset="0"/>
              </a:rPr>
              <a:t>      в) публичные призывы к осуществлению указанной деятельности, а также публичные призывы и выступления, побуждающие к осуществлению указанной деятельности, обосновывающие либо оправдывающие совершение деяний, указанных в настоящей статье;</a:t>
            </a:r>
            <a:br>
              <a:rPr sz="1800" b="1">
                <a:latin typeface="Times New Roman" pitchFamily="18" charset="0"/>
                <a:ea typeface="Times New Roman" pitchFamily="18" charset="0"/>
              </a:rPr>
            </a:br>
            <a:r>
              <a:rPr sz="1800" b="1">
                <a:latin typeface="Times New Roman" pitchFamily="18" charset="0"/>
                <a:ea typeface="Times New Roman" pitchFamily="18" charset="0"/>
              </a:rPr>
              <a:t/>
            </a:r>
            <a:br>
              <a:rPr sz="1800" b="1">
                <a:latin typeface="Times New Roman" pitchFamily="18" charset="0"/>
                <a:ea typeface="Times New Roman" pitchFamily="18" charset="0"/>
              </a:rPr>
            </a:br>
            <a:r>
              <a:rPr sz="1800" b="1">
                <a:latin typeface="Times New Roman" pitchFamily="18" charset="0"/>
                <a:ea typeface="Times New Roman" pitchFamily="18" charset="0"/>
              </a:rPr>
              <a:t>г) финансирование указанной деятельности либо иное содействие в планировании, организации, подготовке и совершении указанных действий, в том числе путем предоставления для осуществления указанной деятельности финансовых средств, недвижимости, учебной, полиграфической и материально-технической базы, телефонной, факсимильной и иных видов связи, информационных услуг, иных материально-технических средств.</a:t>
            </a:r>
            <a:r>
              <a:rPr sz="1400"/>
              <a:t/>
            </a:r>
            <a:br>
              <a:rPr sz="1400"/>
            </a:br>
            <a:endParaRPr sz="140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eaLnBrk="1" hangingPunct="1"/>
            <a:r>
              <a:rPr sz="4000"/>
              <a:t>Скинхеды, как носители идей национализма.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348038" y="1600200"/>
            <a:ext cx="5418137" cy="4495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1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0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18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marL="320040" marR="0" lvl="0" indent="-320040" eaLnBrk="1" hangingPunct="1">
              <a:lnSpc>
                <a:spcPct val="80000"/>
              </a:lnSpc>
            </a:pPr>
            <a:r>
              <a:rPr sz="2700"/>
              <a:t>Скинхедами или «скинами» называют участников относительно нового неформального молодежного движения, возникшего в Англии, Европе и Америке во второй половине 20 века. Слово «скинхед» произошло от слияния двух английских слов skin (кожа) и head (голова) и в буквальном переводе означает «кожаная голова». </a:t>
            </a:r>
            <a:br>
              <a:rPr sz="2700"/>
            </a:br>
            <a:endParaRPr sz="2700"/>
          </a:p>
        </p:txBody>
      </p:sp>
      <p:pic>
        <p:nvPicPr>
          <p:cNvPr id="22532" name="Picture 2" descr="C:\Users\Таня\Pictures\skinxedy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9388" y="1557338"/>
            <a:ext cx="3048000" cy="304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2533" name="Picture 3" descr="C:\Users\Таня\Pictures\untitled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79388" y="4724400"/>
            <a:ext cx="3024188" cy="19589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692150"/>
            <a:ext cx="8153400" cy="9906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eaLnBrk="1" hangingPunct="1"/>
            <a:r>
              <a:rPr sz="2400" b="1">
                <a:solidFill>
                  <a:schemeClr val="tx1"/>
                </a:solidFill>
              </a:rPr>
              <a:t/>
            </a:r>
            <a:br>
              <a:rPr sz="2400" b="1">
                <a:solidFill>
                  <a:schemeClr val="tx1"/>
                </a:solidFill>
              </a:rPr>
            </a:br>
            <a:r>
              <a:rPr sz="2400" b="1">
                <a:solidFill>
                  <a:schemeClr val="tx1"/>
                </a:solidFill>
              </a:rPr>
              <a:t/>
            </a:r>
            <a:br>
              <a:rPr sz="2400" b="1">
                <a:solidFill>
                  <a:schemeClr val="tx1"/>
                </a:solidFill>
              </a:rPr>
            </a:br>
            <a:r>
              <a:rPr sz="2400" b="1">
                <a:solidFill>
                  <a:schemeClr val="tx1"/>
                </a:solidFill>
              </a:rPr>
              <a:t/>
            </a:r>
            <a:br>
              <a:rPr sz="2400" b="1">
                <a:solidFill>
                  <a:schemeClr val="tx1"/>
                </a:solidFill>
              </a:rPr>
            </a:br>
            <a:r>
              <a:rPr sz="2400" b="1">
                <a:solidFill>
                  <a:schemeClr val="tx1"/>
                </a:solidFill>
              </a:rPr>
              <a:t>Основная идея движения: </a:t>
            </a:r>
            <a:r>
              <a:rPr sz="2400" b="1"/>
              <a:t>борьба за «чистоту» русской расы.</a:t>
            </a:r>
            <a:r>
              <a:rPr sz="4000"/>
              <a:t/>
            </a:r>
            <a:br>
              <a:rPr sz="4000"/>
            </a:br>
            <a:r>
              <a:rPr sz="4000"/>
              <a:t/>
            </a:r>
            <a:br>
              <a:rPr sz="4000"/>
            </a:br>
            <a:r>
              <a:rPr sz="4000" b="1"/>
              <a:t> </a:t>
            </a:r>
            <a:r>
              <a:rPr sz="4000"/>
              <a:t/>
            </a:r>
            <a:br>
              <a:rPr sz="4000"/>
            </a:br>
            <a:endParaRPr sz="4000"/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4895850" cy="4495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1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0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18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marL="319088" lvl="0" indent="-319088" eaLnBrk="1" hangingPunct="1"/>
            <a:endParaRPr sz="2900"/>
          </a:p>
        </p:txBody>
      </p:sp>
      <p:pic>
        <p:nvPicPr>
          <p:cNvPr id="23556" name="Picture 2" descr="C:\Users\Таня\Pictures\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55650" y="1263650"/>
            <a:ext cx="7027862" cy="53340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C:\Users\Таня\Pictures\imagesCAVTKVBJ.jpg"/>
          <p:cNvPicPr/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1484312"/>
            <a:ext cx="9144000" cy="53736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457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b="1"/>
              <a:t>Основные методы работы:</a:t>
            </a:r>
          </a:p>
        </p:txBody>
      </p:sp>
      <p:sp>
        <p:nvSpPr>
          <p:cNvPr id="24580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1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0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18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marL="320040" marR="0" lvl="0" indent="-320040" eaLnBrk="1" hangingPunct="1">
              <a:spcBef>
                <a:spcPct val="0"/>
              </a:spcBef>
              <a:buNone/>
            </a:pPr>
            <a:r>
              <a:rPr sz="2700"/>
              <a:t>    </a:t>
            </a:r>
            <a:r>
              <a:rPr sz="2700" b="1"/>
              <a:t>агитация, распространение листовок (обычно с расистскими призывами), различные акты вандализма (рисунки свастики на видных местах, и др.), нападения на иностранцев, лиц кавказской национальности, избиения граждан СНГ, общеуголовные преступления: нанесение изображений экстремистского характера, в том числе, свастики, хулиганство, распитие спиртных напитков, участие в столкновениях с футбольными фанатами.</a:t>
            </a:r>
            <a:endParaRPr sz="2500" b="1"/>
          </a:p>
          <a:p>
            <a:pPr marL="320040" marR="0" lvl="0" indent="-320040" eaLnBrk="1" hangingPunct="1">
              <a:lnSpc>
                <a:spcPct val="80000"/>
              </a:lnSpc>
            </a:pPr>
            <a:endParaRPr sz="2500"/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eaLnBrk="1" hangingPunct="1"/>
            <a:r>
              <a:rPr sz="4000">
                <a:solidFill>
                  <a:srgbClr val="C00000"/>
                </a:solidFill>
              </a:rPr>
              <a:t>Отличительные признаки: </a:t>
            </a:r>
            <a:br>
              <a:rPr sz="4000">
                <a:solidFill>
                  <a:srgbClr val="C00000"/>
                </a:solidFill>
              </a:rPr>
            </a:br>
            <a:endParaRPr sz="4000"/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5472113" cy="48529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1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0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18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marL="320040" marR="0" lvl="0" indent="-32004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sz="2500"/>
          </a:p>
          <a:p>
            <a:pPr marL="320040" marR="0" lvl="0" indent="-32004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sz="2500"/>
              <a:t>бритая голова (или короткая стрижка), </a:t>
            </a:r>
          </a:p>
          <a:p>
            <a:pPr marL="320040" marR="0" lvl="0" indent="-32004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sz="2500"/>
              <a:t>камуфляжная форма, куртки «бомберы» (черного цвета, внутри оранжевые), толстовки с капюшоном («</a:t>
            </a:r>
            <a:r>
              <a:rPr lang="en-US" altLang="en-US" sz="2500">
                <a:latin typeface="Tw Cen MT" pitchFamily="34" charset="0"/>
              </a:rPr>
              <a:t>Lonsdale</a:t>
            </a:r>
            <a:r>
              <a:rPr sz="2500"/>
              <a:t>»), </a:t>
            </a:r>
          </a:p>
          <a:p>
            <a:pPr marL="320040" marR="0" lvl="0" indent="-32004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sz="2500"/>
              <a:t>на ногах - «берцы», «гриндерсы», закатанные джинсы.</a:t>
            </a:r>
          </a:p>
          <a:p>
            <a:pPr marL="320040" marR="0" lvl="0" indent="-32004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sz="2500"/>
              <a:t> Наличие татуировок (обычно, свастика).</a:t>
            </a:r>
          </a:p>
          <a:p>
            <a:pPr marL="320040" marR="0" lvl="0" indent="-32004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sz="2500"/>
              <a:t> Все они имеют в данной среде прозвища.  </a:t>
            </a:r>
          </a:p>
          <a:p>
            <a:pPr marL="320040" marR="0" lvl="0" indent="-320040" eaLnBrk="1" hangingPunct="1">
              <a:lnSpc>
                <a:spcPct val="80000"/>
              </a:lnSpc>
              <a:buChar char="•"/>
            </a:pPr>
            <a:endParaRPr sz="2500"/>
          </a:p>
        </p:txBody>
      </p:sp>
      <p:pic>
        <p:nvPicPr>
          <p:cNvPr id="25604" name="Picture 2" descr="C:\Users\Таня\Pictures\22718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415088" y="188912"/>
            <a:ext cx="2581275" cy="1800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5605" name="Picture 3" descr="C:\Users\Таня\Pictures\7863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084888" y="4581525"/>
            <a:ext cx="2857500" cy="21336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5606" name="Picture 4" descr="C:\Users\Таня\Pictures\im3_5_8_lrg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516688" y="2060575"/>
            <a:ext cx="2481262" cy="24812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eaLnBrk="1" hangingPunct="1"/>
            <a:r>
              <a:rPr sz="4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Основополагающей идеей для них является</a:t>
            </a:r>
            <a:endParaRPr sz="4000"/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8313" y="1600200"/>
            <a:ext cx="8297862" cy="29083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1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0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18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marL="320040" marR="0" lvl="0" indent="-320040" eaLnBrk="1" hangingPunct="1">
              <a:lnSpc>
                <a:spcPct val="80000"/>
              </a:lnSpc>
              <a:buNone/>
            </a:pPr>
            <a:r>
              <a:rPr sz="25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   </a:t>
            </a:r>
            <a:r>
              <a:rPr sz="2500">
                <a:latin typeface="Times New Roman" pitchFamily="18" charset="0"/>
                <a:ea typeface="Times New Roman" pitchFamily="18" charset="0"/>
              </a:rPr>
              <a:t>активное неприятие инородцев, доходящее до ненависти. Здесь в полной мере проявляется открытое противостояние лицам иных рас и национальностей. </a:t>
            </a:r>
          </a:p>
          <a:p>
            <a:pPr marL="320040" marR="0" lvl="0" indent="-32004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sz="2500">
                <a:latin typeface="Times New Roman" pitchFamily="18" charset="0"/>
                <a:ea typeface="Times New Roman" pitchFamily="18" charset="0"/>
              </a:rPr>
              <a:t>   Пропаганда насилия, запугивание мирных граждан и даже представителей власти, организация погромов, терактов и убийств – эти действия направлены против всех «чужаков» одновременно Собирательный образ врага для скинов – «бремя белого человека». </a:t>
            </a:r>
          </a:p>
          <a:p>
            <a:pPr marL="320040" marR="0" lvl="0" indent="-320040" eaLnBrk="1" hangingPunct="1">
              <a:lnSpc>
                <a:spcPct val="80000"/>
              </a:lnSpc>
            </a:pPr>
            <a:endParaRPr sz="2500"/>
          </a:p>
        </p:txBody>
      </p:sp>
      <p:pic>
        <p:nvPicPr>
          <p:cNvPr id="26628" name="Picture 2" descr="C:\Users\Таня\Pictures\db0a444d5e8d4b3dc47b89e272af5c86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875" y="4241800"/>
            <a:ext cx="3924300" cy="26162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1"/>
          <p:cNvSpPr>
            <a:spLocks noGrp="1"/>
          </p:cNvSpPr>
          <p:nvPr>
            <p:ph idx="4294967295"/>
          </p:nvPr>
        </p:nvSpPr>
        <p:spPr>
          <a:xfrm>
            <a:off x="468313" y="404813"/>
            <a:ext cx="5111750" cy="5715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9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23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marR="0" lvl="0" indent="-32004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sz="2600">
                <a:latin typeface="Times New Roman" pitchFamily="18" charset="0"/>
                <a:ea typeface="Times New Roman" pitchFamily="18" charset="0"/>
              </a:rPr>
              <a:t>На сегодняшний день на территории России действуют свыше 35 крупных скин - группировок, которые отличаются установленными правилами поведения и жесткой дисциплиной. </a:t>
            </a:r>
          </a:p>
          <a:p>
            <a:pPr marL="320040" marR="0" lvl="0" indent="-32004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sz="2600">
                <a:latin typeface="Times New Roman" pitchFamily="18" charset="0"/>
                <a:ea typeface="Times New Roman" pitchFamily="18" charset="0"/>
              </a:rPr>
              <a:t>В Московском регионе активно действует 23 наиболее агрессивные группы, общей численностью достигающие более 3000 участников. </a:t>
            </a:r>
          </a:p>
          <a:p>
            <a:pPr marL="320040" marR="0" lvl="0" indent="-32004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sz="2600">
                <a:latin typeface="Times New Roman" pitchFamily="18" charset="0"/>
                <a:ea typeface="Times New Roman" pitchFamily="18" charset="0"/>
              </a:rPr>
              <a:t>В Санкт-Петербурге – около 9. </a:t>
            </a:r>
          </a:p>
          <a:p>
            <a:pPr marL="320040" marR="0" lvl="0" indent="-32004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sz="2600">
                <a:latin typeface="Times New Roman" pitchFamily="18" charset="0"/>
                <a:ea typeface="Times New Roman" pitchFamily="18" charset="0"/>
              </a:rPr>
              <a:t>В Костроме группировки носят разрозненный характер, общая численность - около 40 человек. </a:t>
            </a:r>
          </a:p>
          <a:p>
            <a:pPr marL="320040" marR="0" lvl="0" indent="-320040" eaLnBrk="1" hangingPunct="1">
              <a:lnSpc>
                <a:spcPct val="80000"/>
              </a:lnSpc>
            </a:pPr>
            <a:endParaRPr sz="2700"/>
          </a:p>
        </p:txBody>
      </p:sp>
      <p:pic>
        <p:nvPicPr>
          <p:cNvPr id="27651" name="Picture 2" descr="C:\Users\Таня\Pictures\pictur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795962" y="333375"/>
            <a:ext cx="3108325" cy="2159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7652" name="TextBox 5"/>
          <p:cNvSpPr/>
          <p:nvPr/>
        </p:nvSpPr>
        <p:spPr>
          <a:xfrm>
            <a:off x="5724525" y="2565400"/>
            <a:ext cx="3311525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eaLnBrk="1" hangingPunct="1"/>
            <a:r>
              <a:rPr b="1" i="1">
                <a:solidFill>
                  <a:srgbClr val="800000"/>
                </a:solidFill>
                <a:latin typeface="Calibri" pitchFamily="34" charset="0"/>
              </a:rPr>
              <a:t>Скинхеды. Факельное шествие в Петербурге.</a:t>
            </a:r>
          </a:p>
        </p:txBody>
      </p:sp>
      <p:pic>
        <p:nvPicPr>
          <p:cNvPr id="27653" name="Picture 3" descr="C:\Users\Таня\Pictures\watermark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500" y="3357562"/>
            <a:ext cx="3333750" cy="21431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7654" name="TextBox 7"/>
          <p:cNvSpPr/>
          <p:nvPr/>
        </p:nvSpPr>
        <p:spPr>
          <a:xfrm>
            <a:off x="5651500" y="5589588"/>
            <a:ext cx="3168650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eaLnBrk="1" hangingPunct="1"/>
            <a:r>
              <a:rPr b="1" i="1">
                <a:solidFill>
                  <a:srgbClr val="800000"/>
                </a:solidFill>
                <a:latin typeface="Calibri" pitchFamily="34" charset="0"/>
              </a:rPr>
              <a:t>В Костроме скинхеды напали на неформалов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childTnLst>
                                    <p:set>
                                      <p:cBhvr additive="base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0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6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1"/>
          <p:cNvSpPr>
            <a:spLocks noGrp="1"/>
          </p:cNvSpPr>
          <p:nvPr>
            <p:ph idx="4294967295"/>
          </p:nvPr>
        </p:nvSpPr>
        <p:spPr>
          <a:xfrm>
            <a:off x="612775" y="1600200"/>
            <a:ext cx="8153400" cy="4495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9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23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sz="2600">
                <a:latin typeface="Times New Roman" pitchFamily="18" charset="0"/>
                <a:ea typeface="Times New Roman" pitchFamily="18" charset="0"/>
              </a:rPr>
              <a:t>В Москве в настоящее время действуют группировки: - «Скинлегион» - «Русский филиал B&amp;H» (Blood&amp;Honor – запрещенная в Германии нацистская организация);</a:t>
            </a:r>
          </a:p>
          <a:p>
            <a:pPr marL="274320" marR="0" lvl="0" indent="-27432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sz="2600">
                <a:latin typeface="Times New Roman" pitchFamily="18" charset="0"/>
                <a:ea typeface="Times New Roman" pitchFamily="18" charset="0"/>
              </a:rPr>
              <a:t> - «Объединенные бригады-88» (8 – порядковый номер буквы h в латинском алфавите, и 88 означает начальные буквы приветствия «Хайль Гитлер!»). </a:t>
            </a:r>
          </a:p>
          <a:p>
            <a:pPr marL="274320" marR="0" lvl="0" indent="-27432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sz="2600">
                <a:latin typeface="Times New Roman" pitchFamily="18" charset="0"/>
                <a:ea typeface="Times New Roman" pitchFamily="18" charset="0"/>
              </a:rPr>
              <a:t>В Костромской области активисты скин-группировок неоднократно привлекались к уголовной и административной ответственности в связи с осуществлением деятельности экстремистской направленности.</a:t>
            </a:r>
          </a:p>
          <a:p>
            <a:pPr marL="274320" marR="0" lvl="0" indent="-274320" eaLnBrk="1" hangingPunct="1">
              <a:lnSpc>
                <a:spcPct val="80000"/>
              </a:lnSpc>
              <a:buFont typeface="Wingdings 2" pitchFamily="18" charset="2"/>
              <a:buChar char=""/>
            </a:pPr>
            <a:endParaRPr sz="2500"/>
          </a:p>
        </p:txBody>
      </p:sp>
      <p:sp>
        <p:nvSpPr>
          <p:cNvPr id="2867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eaLnBrk="1" hangingPunct="1"/>
            <a:r>
              <a:rPr sz="290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</a:rPr>
              <a:t>В настоящем времени скин-сообщества существуют приблизительно в 85 городах.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6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4" dur="1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2" dur="1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:\Users\Таня\Pictures\7ce9f237.jpg"/>
          <p:cNvPicPr/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1484312"/>
            <a:ext cx="9144000" cy="53736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26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eaLnBrk="1" hangingPunct="1"/>
            <a:r>
              <a:rPr sz="4000"/>
              <a:t>экстремизм - это приверженность крайним взглядам и мерам. </a:t>
            </a:r>
          </a:p>
        </p:txBody>
      </p:sp>
      <p:sp>
        <p:nvSpPr>
          <p:cNvPr id="11268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1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0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18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marL="320040" marR="0" lvl="0" indent="-320040" eaLnBrk="1" hangingPunct="1">
              <a:lnSpc>
                <a:spcPct val="90000"/>
              </a:lnSpc>
              <a:buNone/>
            </a:pPr>
            <a:r>
              <a:rPr sz="2900"/>
              <a:t>    </a:t>
            </a:r>
            <a:r>
              <a:rPr sz="2900" b="1"/>
              <a:t>Акты насилия относятся к категории экстремистских, если: </a:t>
            </a:r>
          </a:p>
          <a:p>
            <a:pPr marL="320040" marR="0" lvl="0" indent="-320040" eaLnBrk="1" hangingPunct="1">
              <a:lnSpc>
                <a:spcPct val="90000"/>
              </a:lnSpc>
              <a:buNone/>
            </a:pPr>
            <a:r>
              <a:rPr sz="2900" b="1"/>
              <a:t>    а) они не только используются в качестве прямого способа достижения политических, идеологических и социальных целей, но и являются инструментом публичности и устрашения;</a:t>
            </a:r>
          </a:p>
          <a:p>
            <a:pPr marL="320040" marR="0" lvl="0" indent="-320040" eaLnBrk="1" hangingPunct="1">
              <a:lnSpc>
                <a:spcPct val="90000"/>
              </a:lnSpc>
              <a:buNone/>
            </a:pPr>
            <a:r>
              <a:rPr sz="2900" b="1"/>
              <a:t>    б) они направлены на то, чтобы причинить вред не непосредственному противнику, а другим людям.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sz="2400" b="1"/>
              <a:t>На территории РФ действует ряд молодёжных организаций, в отдельных акциях которых усматриваются признаки экстремистской деятельности.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47815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1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0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18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marL="320040" marR="0" lvl="0" indent="-320040" eaLnBrk="1" hangingPunct="1">
              <a:lnSpc>
                <a:spcPct val="80000"/>
              </a:lnSpc>
            </a:pPr>
            <a:r>
              <a:rPr sz="2000">
                <a:latin typeface="Times New Roman" pitchFamily="18" charset="0"/>
                <a:ea typeface="Times New Roman" pitchFamily="18" charset="0"/>
              </a:rPr>
              <a:t>1. Авангард красной молодежи (АКМ);</a:t>
            </a:r>
            <a:br>
              <a:rPr sz="2000">
                <a:latin typeface="Times New Roman" pitchFamily="18" charset="0"/>
                <a:ea typeface="Times New Roman" pitchFamily="18" charset="0"/>
              </a:rPr>
            </a:br>
            <a:r>
              <a:rPr sz="2000">
                <a:latin typeface="Times New Roman" pitchFamily="18" charset="0"/>
                <a:ea typeface="Times New Roman" pitchFamily="18" charset="0"/>
              </a:rPr>
              <a:t>2. Протестное гражданское движение «Оборона»;</a:t>
            </a:r>
            <a:br>
              <a:rPr sz="2000">
                <a:latin typeface="Times New Roman" pitchFamily="18" charset="0"/>
                <a:ea typeface="Times New Roman" pitchFamily="18" charset="0"/>
              </a:rPr>
            </a:br>
            <a:r>
              <a:rPr sz="2000">
                <a:latin typeface="Times New Roman" pitchFamily="18" charset="0"/>
                <a:ea typeface="Times New Roman" pitchFamily="18" charset="0"/>
              </a:rPr>
              <a:t>3. «Идущие без Путина»;</a:t>
            </a:r>
            <a:br>
              <a:rPr sz="2000">
                <a:latin typeface="Times New Roman" pitchFamily="18" charset="0"/>
                <a:ea typeface="Times New Roman" pitchFamily="18" charset="0"/>
              </a:rPr>
            </a:br>
            <a:r>
              <a:rPr sz="2000">
                <a:latin typeface="Times New Roman" pitchFamily="18" charset="0"/>
                <a:ea typeface="Times New Roman" pitchFamily="18" charset="0"/>
              </a:rPr>
              <a:t>4. Молодежная общественная организация «Пора»;</a:t>
            </a:r>
            <a:br>
              <a:rPr sz="2000">
                <a:latin typeface="Times New Roman" pitchFamily="18" charset="0"/>
                <a:ea typeface="Times New Roman" pitchFamily="18" charset="0"/>
              </a:rPr>
            </a:br>
            <a:r>
              <a:rPr sz="2000">
                <a:latin typeface="Times New Roman" pitchFamily="18" charset="0"/>
                <a:ea typeface="Times New Roman" pitchFamily="18" charset="0"/>
              </a:rPr>
              <a:t>5. Всесоюзная Молодая Гвардия Большевиков (ВМГБ);</a:t>
            </a:r>
            <a:br>
              <a:rPr sz="2000">
                <a:latin typeface="Times New Roman" pitchFamily="18" charset="0"/>
                <a:ea typeface="Times New Roman" pitchFamily="18" charset="0"/>
              </a:rPr>
            </a:br>
            <a:r>
              <a:rPr sz="2000">
                <a:latin typeface="Times New Roman" pitchFamily="18" charset="0"/>
                <a:ea typeface="Times New Roman" pitchFamily="18" charset="0"/>
              </a:rPr>
              <a:t>6. РКСМ (большевики);</a:t>
            </a:r>
            <a:br>
              <a:rPr sz="2000">
                <a:latin typeface="Times New Roman" pitchFamily="18" charset="0"/>
                <a:ea typeface="Times New Roman" pitchFamily="18" charset="0"/>
              </a:rPr>
            </a:br>
            <a:r>
              <a:rPr sz="2000">
                <a:latin typeface="Times New Roman" pitchFamily="18" charset="0"/>
                <a:ea typeface="Times New Roman" pitchFamily="18" charset="0"/>
              </a:rPr>
              <a:t>7. Молодежный левый фронт;</a:t>
            </a:r>
            <a:br>
              <a:rPr sz="2000">
                <a:latin typeface="Times New Roman" pitchFamily="18" charset="0"/>
                <a:ea typeface="Times New Roman" pitchFamily="18" charset="0"/>
              </a:rPr>
            </a:br>
            <a:r>
              <a:rPr sz="2000">
                <a:latin typeface="Times New Roman" pitchFamily="18" charset="0"/>
                <a:ea typeface="Times New Roman" pitchFamily="18" charset="0"/>
              </a:rPr>
              <a:t>8. Российская ассоциация профсоюзных организаций студентов (РАПОС);</a:t>
            </a:r>
            <a:br>
              <a:rPr sz="2000">
                <a:latin typeface="Times New Roman" pitchFamily="18" charset="0"/>
                <a:ea typeface="Times New Roman" pitchFamily="18" charset="0"/>
              </a:rPr>
            </a:br>
            <a:r>
              <a:rPr sz="2000">
                <a:latin typeface="Times New Roman" pitchFamily="18" charset="0"/>
                <a:ea typeface="Times New Roman" pitchFamily="18" charset="0"/>
              </a:rPr>
              <a:t>9. «Евразийский Союз Молодежи»;</a:t>
            </a:r>
            <a:br>
              <a:rPr sz="2000">
                <a:latin typeface="Times New Roman" pitchFamily="18" charset="0"/>
                <a:ea typeface="Times New Roman" pitchFamily="18" charset="0"/>
              </a:rPr>
            </a:br>
            <a:r>
              <a:rPr sz="2000">
                <a:latin typeface="Times New Roman" pitchFamily="18" charset="0"/>
                <a:ea typeface="Times New Roman" pitchFamily="18" charset="0"/>
              </a:rPr>
              <a:t>10. «Социалистическое сопротивление за рабочий интернационал» (СС);</a:t>
            </a:r>
            <a:br>
              <a:rPr sz="2000">
                <a:latin typeface="Times New Roman" pitchFamily="18" charset="0"/>
                <a:ea typeface="Times New Roman" pitchFamily="18" charset="0"/>
              </a:rPr>
            </a:br>
            <a:r>
              <a:rPr sz="2000">
                <a:latin typeface="Times New Roman" pitchFamily="18" charset="0"/>
                <a:ea typeface="Times New Roman" pitchFamily="18" charset="0"/>
              </a:rPr>
              <a:t>11. Союз коммунистической молодежи (СКМ);</a:t>
            </a:r>
            <a:br>
              <a:rPr sz="2000">
                <a:latin typeface="Times New Roman" pitchFamily="18" charset="0"/>
                <a:ea typeface="Times New Roman" pitchFamily="18" charset="0"/>
              </a:rPr>
            </a:br>
            <a:r>
              <a:rPr sz="2000">
                <a:latin typeface="Times New Roman" pitchFamily="18" charset="0"/>
                <a:ea typeface="Times New Roman" pitchFamily="18" charset="0"/>
              </a:rPr>
              <a:t>12. Центр общественных инициатив «УРА!» (Утро-Родина-Атака);</a:t>
            </a:r>
            <a:br>
              <a:rPr sz="2000">
                <a:latin typeface="Times New Roman" pitchFamily="18" charset="0"/>
                <a:ea typeface="Times New Roman" pitchFamily="18" charset="0"/>
              </a:rPr>
            </a:br>
            <a:r>
              <a:rPr sz="2000">
                <a:latin typeface="Times New Roman" pitchFamily="18" charset="0"/>
                <a:ea typeface="Times New Roman" pitchFamily="18" charset="0"/>
              </a:rPr>
              <a:t>13. Союз молодежи «За Родину»;</a:t>
            </a:r>
            <a:br>
              <a:rPr sz="2000">
                <a:latin typeface="Times New Roman" pitchFamily="18" charset="0"/>
                <a:ea typeface="Times New Roman" pitchFamily="18" charset="0"/>
              </a:rPr>
            </a:br>
            <a:r>
              <a:rPr sz="2000">
                <a:latin typeface="Times New Roman" pitchFamily="18" charset="0"/>
                <a:ea typeface="Times New Roman" pitchFamily="18" charset="0"/>
              </a:rPr>
              <a:t>14. Российская демократическая партия «Наш выбор»;</a:t>
            </a:r>
            <a:br>
              <a:rPr sz="2000">
                <a:latin typeface="Times New Roman" pitchFamily="18" charset="0"/>
                <a:ea typeface="Times New Roman" pitchFamily="18" charset="0"/>
              </a:rPr>
            </a:br>
            <a:r>
              <a:rPr sz="2000">
                <a:latin typeface="Times New Roman" pitchFamily="18" charset="0"/>
                <a:ea typeface="Times New Roman" pitchFamily="18" charset="0"/>
              </a:rPr>
              <a:t>15. Независимая ассоциация студентов «Я думаю»;</a:t>
            </a:r>
            <a:br>
              <a:rPr sz="2000">
                <a:latin typeface="Times New Roman" pitchFamily="18" charset="0"/>
                <a:ea typeface="Times New Roman" pitchFamily="18" charset="0"/>
              </a:rPr>
            </a:br>
            <a:r>
              <a:rPr sz="2000">
                <a:latin typeface="Times New Roman" pitchFamily="18" charset="0"/>
                <a:ea typeface="Times New Roman" pitchFamily="18" charset="0"/>
              </a:rPr>
              <a:t>16. Молодежное правозащитное движение.</a:t>
            </a:r>
            <a:r>
              <a:rPr sz="1400"/>
              <a:t/>
            </a:r>
            <a:br>
              <a:rPr sz="1400"/>
            </a:br>
            <a:endParaRPr sz="140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eaLnBrk="1" hangingPunct="1"/>
            <a:r>
              <a:rPr sz="2900" b="1"/>
              <a:t>Праворадикальные (националистические) </a:t>
            </a:r>
            <a:br>
              <a:rPr sz="2900" b="1"/>
            </a:br>
            <a:r>
              <a:rPr sz="2900" b="1"/>
              <a:t>молодежные организации</a:t>
            </a:r>
          </a:p>
        </p:txBody>
      </p:sp>
      <p:sp>
        <p:nvSpPr>
          <p:cNvPr id="1029" name="Rectangle 3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411162" indent="-319088" algn="l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1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0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18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marL="411162" lvl="0" indent="-319088" eaLnBrk="1" hangingPunct="1">
              <a:lnSpc>
                <a:spcPct val="90000"/>
              </a:lnSpc>
            </a:pPr>
            <a:r>
              <a:rPr sz="2900"/>
              <a:t> </a:t>
            </a:r>
            <a:r>
              <a:rPr sz="2800"/>
              <a:t>Народная национальная партия (ННП)</a:t>
            </a:r>
          </a:p>
          <a:p>
            <a:pPr marL="411162" lvl="0" indent="-319088" eaLnBrk="1" hangingPunct="1">
              <a:lnSpc>
                <a:spcPct val="90000"/>
              </a:lnSpc>
            </a:pPr>
            <a:r>
              <a:rPr sz="2800"/>
              <a:t> Русское национальное единство (РНЕ)</a:t>
            </a:r>
          </a:p>
          <a:p>
            <a:pPr marL="411162" lvl="0" indent="-319088" eaLnBrk="1" hangingPunct="1">
              <a:lnSpc>
                <a:spcPct val="90000"/>
              </a:lnSpc>
            </a:pPr>
            <a:r>
              <a:rPr sz="2800"/>
              <a:t> Движение против нелегальной иммиграции (ДПНИ)</a:t>
            </a:r>
          </a:p>
          <a:p>
            <a:pPr marL="411162" lvl="0" indent="-319088" eaLnBrk="1" hangingPunct="1">
              <a:lnSpc>
                <a:spcPct val="90000"/>
              </a:lnSpc>
            </a:pPr>
            <a:r>
              <a:rPr sz="2800"/>
              <a:t> Славянский союз</a:t>
            </a:r>
          </a:p>
          <a:p>
            <a:pPr marL="411162" lvl="0" indent="-319088" eaLnBrk="1" hangingPunct="1">
              <a:lnSpc>
                <a:spcPct val="90000"/>
              </a:lnSpc>
            </a:pPr>
            <a:r>
              <a:rPr sz="2800"/>
              <a:t> Народно-державная партия России</a:t>
            </a:r>
            <a:r>
              <a:rPr sz="2900"/>
              <a:t> </a:t>
            </a:r>
            <a:endParaRPr lang="en-US" altLang="en-US" sz="2900">
              <a:latin typeface="Tw Cen MT" pitchFamily="34" charset="0"/>
            </a:endParaRPr>
          </a:p>
          <a:p>
            <a:pPr marL="411162" lvl="0" indent="-319088" eaLnBrk="1" hangingPunct="1">
              <a:lnSpc>
                <a:spcPct val="90000"/>
              </a:lnSpc>
            </a:pPr>
            <a:endParaRPr sz="2900"/>
          </a:p>
        </p:txBody>
      </p:sp>
      <p:graphicFrame>
        <p:nvGraphicFramePr>
          <p:cNvPr id="1026" name="Object 7"/>
          <p:cNvGraphicFramePr/>
          <p:nvPr/>
        </p:nvGraphicFramePr>
        <p:xfrm>
          <a:off x="1619250" y="4797425"/>
          <a:ext cx="267652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Фотография Photo Editor" r:id="rId4" imgW="0" imgH="0" progId="">
                  <p:embed/>
                </p:oleObj>
              </mc:Choice>
              <mc:Fallback>
                <p:oleObj name="Фотография Photo Editor" r:id="rId4" imgW="0" imgH="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250" y="4797425"/>
                        <a:ext cx="2676525" cy="1866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7">
            <a:hlinkClick r:id="rId6"/>
          </p:cNvPr>
          <p:cNvGraphicFramePr>
            <a:graphicFrameLocks noChangeAspect="1"/>
          </p:cNvGraphicFramePr>
          <p:nvPr/>
        </p:nvGraphicFramePr>
        <p:xfrm>
          <a:off x="6084888" y="4868862"/>
          <a:ext cx="185737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Фотография Photo Editor" r:id="rId7" imgW="0" imgH="0" progId="">
                  <p:embed/>
                </p:oleObj>
              </mc:Choice>
              <mc:Fallback>
                <p:oleObj name="Фотография Photo Editor" r:id="rId7" imgW="0" imgH="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84888" y="4868862"/>
                        <a:ext cx="1857375" cy="1847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 descr="C:\Users\Таня\Pictures\imagesCA0B1TSH.jpg"/>
          <p:cNvPicPr/>
          <p:nvPr/>
        </p:nvPicPr>
        <p:blipFill>
          <a:blip r:embed="rId9"/>
          <a:stretch>
            <a:fillRect/>
          </a:stretch>
        </p:blipFill>
        <p:spPr>
          <a:xfrm>
            <a:off x="250825" y="4941888"/>
            <a:ext cx="1800225" cy="17272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31" name="Picture 7" descr="C:\Users\Таня\Pictures\imagesCACDPTAG.jpg"/>
          <p:cNvPicPr/>
          <p:nvPr/>
        </p:nvPicPr>
        <p:blipFill>
          <a:blip r:embed="rId10"/>
          <a:stretch>
            <a:fillRect/>
          </a:stretch>
        </p:blipFill>
        <p:spPr>
          <a:xfrm>
            <a:off x="3851275" y="4868862"/>
            <a:ext cx="1800225" cy="18002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slow">
    <p:wipe dir="r"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base">
                                        <p:cTn id="13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base">
                                        <p:cTn id="19" dur="5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base">
                                        <p:cTn id="25" dur="5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base">
                                        <p:cTn id="31" dur="500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base">
                                        <p:cTn id="37" dur="5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base">
                                        <p:cTn id="4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1"/>
          <p:cNvSpPr>
            <a:spLocks noGrp="1"/>
          </p:cNvSpPr>
          <p:nvPr>
            <p:ph idx="4294967295"/>
          </p:nvPr>
        </p:nvSpPr>
        <p:spPr>
          <a:xfrm>
            <a:off x="3059113" y="2209800"/>
            <a:ext cx="5627687" cy="3886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9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23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marR="0" lvl="0" indent="-320040" eaLnBrk="1" hangingPunct="1">
              <a:lnSpc>
                <a:spcPct val="80000"/>
              </a:lnSpc>
              <a:buNone/>
            </a:pPr>
            <a:r>
              <a:rPr sz="2500">
                <a:latin typeface="Times New Roman" pitchFamily="18" charset="0"/>
                <a:ea typeface="Times New Roman" pitchFamily="18" charset="0"/>
              </a:rPr>
              <a:t>    Ключевой признак этих культов – все сатанистские и демонические вероучения считают, что объект их поклонения является в мире основной причиной зла и смерти. Адепты откровенных сатанистских сект поклоняются и служат злу и, что особенно для них характерно, ненавидят православие, негативно относятся ко всем культурообразующим традиционным религиям. </a:t>
            </a:r>
          </a:p>
        </p:txBody>
      </p:sp>
      <p:sp>
        <p:nvSpPr>
          <p:cNvPr id="307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1601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eaLnBrk="1" hangingPunct="1"/>
            <a:r>
              <a:rPr sz="3200" b="1">
                <a:solidFill>
                  <a:srgbClr val="7F7F7F"/>
                </a:solidFill>
                <a:latin typeface="Times New Roman" pitchFamily="18" charset="0"/>
                <a:ea typeface="Times New Roman" pitchFamily="18" charset="0"/>
              </a:rPr>
              <a:t>Приверженцы сатанистских и</a:t>
            </a:r>
            <a:br>
              <a:rPr sz="3200" b="1">
                <a:solidFill>
                  <a:srgbClr val="7F7F7F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sz="3200" b="1">
                <a:solidFill>
                  <a:srgbClr val="7F7F7F"/>
                </a:solidFill>
                <a:latin typeface="Times New Roman" pitchFamily="18" charset="0"/>
                <a:ea typeface="Times New Roman" pitchFamily="18" charset="0"/>
              </a:rPr>
              <a:t> демонических культов.</a:t>
            </a:r>
            <a:r>
              <a:rPr sz="25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/>
            </a:r>
            <a:br>
              <a:rPr sz="25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</a:br>
            <a:endParaRPr sz="2500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30724" name="Picture 2" descr="http://ateismy.net/content/images/satanist.jpg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0825" y="1557338"/>
            <a:ext cx="2376488" cy="47752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9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1"/>
          <p:cNvSpPr>
            <a:spLocks noGrp="1"/>
          </p:cNvSpPr>
          <p:nvPr>
            <p:ph idx="4294967295"/>
          </p:nvPr>
        </p:nvSpPr>
        <p:spPr>
          <a:xfrm>
            <a:off x="5003800" y="1600200"/>
            <a:ext cx="3762375" cy="50688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9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23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alt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marR="0" lvl="0" indent="-320040" eaLnBrk="1" hangingPunct="1">
              <a:lnSpc>
                <a:spcPct val="80000"/>
              </a:lnSpc>
            </a:pPr>
            <a:r>
              <a:rPr sz="2400" b="1">
                <a:latin typeface="Times New Roman" pitchFamily="18" charset="0"/>
                <a:ea typeface="Times New Roman" pitchFamily="18" charset="0"/>
              </a:rPr>
              <a:t>Внешний вид:</a:t>
            </a:r>
            <a:r>
              <a:rPr sz="2400">
                <a:latin typeface="Times New Roman" pitchFamily="18" charset="0"/>
                <a:ea typeface="Times New Roman" pitchFamily="18" charset="0"/>
              </a:rPr>
              <a:t> черные длинные волосы, большая крашеная чёлка, различного рода металлические украшения, неформальная одежда. Депрессия, самоуничтожение, протест против взрослых. Выражается протест в суицидальном поведении. Авторитет имеют те представители ЭМО, которые имели большее количество попыток суицида.</a:t>
            </a:r>
          </a:p>
          <a:p>
            <a:pPr marL="320040" marR="0" lvl="0" indent="-320040" eaLnBrk="1" hangingPunct="1">
              <a:lnSpc>
                <a:spcPct val="80000"/>
              </a:lnSpc>
            </a:pPr>
            <a:endParaRPr sz="2500"/>
          </a:p>
        </p:txBody>
      </p:sp>
      <p:sp>
        <p:nvSpPr>
          <p:cNvPr id="3174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 algn="ctr" eaLnBrk="1" hangingPunct="1"/>
            <a:r>
              <a:rPr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</a:rPr>
              <a:t>Субкультура ЭМО</a:t>
            </a:r>
          </a:p>
        </p:txBody>
      </p:sp>
      <p:pic>
        <p:nvPicPr>
          <p:cNvPr id="31748" name="Picture 2" descr="C:\Users\Таня\Pictures\0001-001-Em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28775"/>
            <a:ext cx="5292725" cy="50133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7" dur="5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eaLnBrk="1" hangingPunct="1"/>
            <a:r>
              <a:rPr sz="2800" b="1"/>
              <a:t/>
            </a:r>
            <a:br>
              <a:rPr sz="2800" b="1"/>
            </a:br>
            <a:r>
              <a:rPr sz="2800" b="1"/>
              <a:t/>
            </a:r>
            <a:br>
              <a:rPr sz="2800" b="1"/>
            </a:br>
            <a:r>
              <a:rPr sz="2800" b="1"/>
              <a:t/>
            </a:r>
            <a:br>
              <a:rPr sz="2800" b="1"/>
            </a:br>
            <a:r>
              <a:rPr sz="2800" b="1"/>
              <a:t>Национал-большевистская партия (НБП).</a:t>
            </a:r>
            <a:r>
              <a:rPr sz="4000"/>
              <a:t/>
            </a:r>
            <a:br>
              <a:rPr sz="4000"/>
            </a:br>
            <a:r>
              <a:rPr sz="4000"/>
              <a:t/>
            </a:r>
            <a:br>
              <a:rPr sz="4000"/>
            </a:br>
            <a:endParaRPr sz="4000"/>
          </a:p>
        </p:txBody>
      </p:sp>
      <p:pic>
        <p:nvPicPr>
          <p:cNvPr id="32771" name="Picture 1" descr="C:\Users\Таня\Pictures\imagesCA9FWVYS.jpg"/>
          <p:cNvPicPr>
            <a:picLocks noGrp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68312" y="1773238"/>
            <a:ext cx="2581275" cy="25193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32772" name="Прямоугольник 4"/>
          <p:cNvSpPr/>
          <p:nvPr/>
        </p:nvSpPr>
        <p:spPr>
          <a:xfrm>
            <a:off x="3995738" y="1484312"/>
            <a:ext cx="4572000" cy="5356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eaLnBrk="1" hangingPunct="1"/>
            <a:r>
              <a:rPr b="1">
                <a:latin typeface="Calibri" pitchFamily="34" charset="0"/>
              </a:rPr>
              <a:t>Отличительный знак:</a:t>
            </a:r>
            <a:r>
              <a:rPr>
                <a:latin typeface="Calibri" pitchFamily="34" charset="0"/>
              </a:rPr>
              <a:t> серп и молот в белом круге на красном фоне.</a:t>
            </a:r>
            <a:br>
              <a:rPr>
                <a:latin typeface="Calibri" pitchFamily="34" charset="0"/>
              </a:rPr>
            </a:br>
            <a:r>
              <a:rPr>
                <a:latin typeface="Calibri" pitchFamily="34" charset="0"/>
              </a:rPr>
              <a:t/>
            </a:r>
            <a:br>
              <a:rPr>
                <a:latin typeface="Calibri" pitchFamily="34" charset="0"/>
              </a:rPr>
            </a:br>
            <a:r>
              <a:rPr b="1">
                <a:latin typeface="Calibri" pitchFamily="34" charset="0"/>
              </a:rPr>
              <a:t>Сущность идеологии:</a:t>
            </a:r>
            <a:r>
              <a:rPr>
                <a:latin typeface="Calibri" pitchFamily="34" charset="0"/>
              </a:rPr>
              <a:t> «Испепеляющая ненависть к античеловеческой системе троицы: либерализма, демократии, капитализма. Человек восстания, национал-большевик видит свою миссию в разрушении системы до основания. На идеалах духовной мужественности, социальной и национальной справедливости будет построено традиционалистическое, иерархическое общество».</a:t>
            </a:r>
            <a:br>
              <a:rPr>
                <a:latin typeface="Calibri" pitchFamily="34" charset="0"/>
              </a:rPr>
            </a:br>
            <a:r>
              <a:rPr b="1">
                <a:latin typeface="Calibri" pitchFamily="34" charset="0"/>
              </a:rPr>
              <a:t>Основные методы действий:</a:t>
            </a:r>
            <a:r>
              <a:rPr>
                <a:latin typeface="Calibri" pitchFamily="34" charset="0"/>
              </a:rPr>
              <a:t> распространение листовок, агитация населения, выезды в Москву для участия в массовых акциях.</a:t>
            </a:r>
            <a:br>
              <a:rPr>
                <a:latin typeface="Calibri" pitchFamily="34" charset="0"/>
              </a:rPr>
            </a:br>
            <a:endParaRPr>
              <a:latin typeface="Calibri" pitchFamily="34" charset="0"/>
            </a:endParaRPr>
          </a:p>
        </p:txBody>
      </p:sp>
      <p:pic>
        <p:nvPicPr>
          <p:cNvPr id="32773" name="Picture 2" descr="C:\Users\Таня\Pictures\imagesCAGSUMAB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288" y="188912"/>
            <a:ext cx="1584325" cy="1050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2774" name="Picture 3" descr="C:\Users\Таня\Pictures\imagesCALL627X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68312" y="4508500"/>
            <a:ext cx="2590800" cy="194468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913" y="228600"/>
            <a:ext cx="7434262" cy="9906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eaLnBrk="1" hangingPunct="1"/>
            <a:r>
              <a:rPr sz="4000" b="1"/>
              <a:t>ВМЕСТЕ ПРОТИВ ЭКСТРЕМИЗМА</a:t>
            </a:r>
            <a:endParaRPr sz="4000"/>
          </a:p>
        </p:txBody>
      </p:sp>
      <p:pic>
        <p:nvPicPr>
          <p:cNvPr id="33795" name="Picture 2" descr="C:\Users\Таня\Pictures\ea8a8d791ced870ab2b952be20148615.jpg"/>
          <p:cNvPicPr>
            <a:picLocks noGrp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5940425" y="4508500"/>
            <a:ext cx="2763838" cy="20748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33796" name="Прямоугольник 4"/>
          <p:cNvSpPr/>
          <p:nvPr/>
        </p:nvSpPr>
        <p:spPr>
          <a:xfrm>
            <a:off x="468312" y="1773238"/>
            <a:ext cx="8424862" cy="3170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eaLnBrk="1" hangingPunct="1"/>
            <a:r>
              <a:rPr sz="4000">
                <a:latin typeface="Calibri" pitchFamily="34" charset="0"/>
              </a:rPr>
              <a:t>Терроризм и экстремизм </a:t>
            </a:r>
          </a:p>
          <a:p>
            <a:pPr marL="0" lvl="0" indent="0" eaLnBrk="1" hangingPunct="1"/>
            <a:r>
              <a:rPr sz="4000">
                <a:latin typeface="Calibri" pitchFamily="34" charset="0"/>
              </a:rPr>
              <a:t>против молодежи, </a:t>
            </a:r>
          </a:p>
          <a:p>
            <a:pPr marL="0" lvl="0" indent="0" eaLnBrk="1" hangingPunct="1"/>
            <a:r>
              <a:rPr sz="4000">
                <a:latin typeface="Calibri" pitchFamily="34" charset="0"/>
              </a:rPr>
              <a:t>молодежь </a:t>
            </a:r>
          </a:p>
          <a:p>
            <a:pPr marL="0" lvl="0" indent="0" eaLnBrk="1" hangingPunct="1"/>
            <a:r>
              <a:rPr sz="4000">
                <a:latin typeface="Calibri" pitchFamily="34" charset="0"/>
              </a:rPr>
              <a:t>против терроризма и экстремизма!</a:t>
            </a:r>
            <a:br>
              <a:rPr sz="4000">
                <a:latin typeface="Calibri" pitchFamily="34" charset="0"/>
              </a:rPr>
            </a:br>
            <a:endParaRPr sz="4000">
              <a:latin typeface="Calibri" pitchFamily="34" charset="0"/>
            </a:endParaRPr>
          </a:p>
        </p:txBody>
      </p:sp>
      <p:pic>
        <p:nvPicPr>
          <p:cNvPr id="33797" name="Picture 1" descr="C:\Users\Таня\Pictures\untitled 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755650" y="4508500"/>
            <a:ext cx="4824412" cy="20891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3798" name="Picture 2" descr="C:\Users\Таня\Pictures\%20jlfjym%20wxbpcucrihl_%20zomxpvhk_%20001%20j25bthumbnail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227762" y="1628775"/>
            <a:ext cx="2797175" cy="18716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3799" name="Picture 3" descr="C:\Users\Таня\Pictures\ekstr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179388" y="188912"/>
            <a:ext cx="1079500" cy="10699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sz="2800"/>
              <a:t>Понимание культуры и традиций другой национальной группы - источник конструктивного межнационального сотрудничества.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1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0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18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marL="320040" marR="0" lvl="0" indent="-320040" eaLnBrk="1" hangingPunct="1">
              <a:lnSpc>
                <a:spcPct val="80000"/>
              </a:lnSpc>
              <a:buNone/>
            </a:pPr>
            <a:r>
              <a:rPr sz="2000"/>
              <a:t>С целью налаживания отношений между разными этническими и национальными группами:</a:t>
            </a:r>
          </a:p>
          <a:p>
            <a:pPr marL="320040" marR="0" lvl="0" indent="-320040" eaLnBrk="1" hangingPunct="1">
              <a:lnSpc>
                <a:spcPct val="80000"/>
              </a:lnSpc>
              <a:buNone/>
            </a:pPr>
            <a:r>
              <a:rPr sz="2000"/>
              <a:t>1) относитесь к чужой культуре с тем же уважением с которым относитесь к собственной;</a:t>
            </a:r>
          </a:p>
          <a:p>
            <a:pPr marL="320040" marR="0" lvl="0" indent="-320040" eaLnBrk="1" hangingPunct="1">
              <a:lnSpc>
                <a:spcPct val="80000"/>
              </a:lnSpc>
              <a:buNone/>
            </a:pPr>
            <a:r>
              <a:rPr sz="2000"/>
              <a:t>2) не судите о ценностях, убеждениях и традициях других культур</a:t>
            </a:r>
          </a:p>
          <a:p>
            <a:pPr marL="320040" marR="0" lvl="0" indent="-320040" eaLnBrk="1" hangingPunct="1">
              <a:lnSpc>
                <a:spcPct val="80000"/>
              </a:lnSpc>
              <a:buNone/>
            </a:pPr>
            <a:r>
              <a:rPr sz="2000"/>
              <a:t>отталкиваясь от собственных ценностей.</a:t>
            </a:r>
          </a:p>
          <a:p>
            <a:pPr marL="320040" marR="0" lvl="0" indent="-320040" eaLnBrk="1" hangingPunct="1">
              <a:lnSpc>
                <a:spcPct val="80000"/>
              </a:lnSpc>
              <a:buNone/>
            </a:pPr>
            <a:r>
              <a:rPr sz="2000"/>
              <a:t>3) никогда не исходите из превосходства своей религии над чужой религией.</a:t>
            </a:r>
          </a:p>
          <a:p>
            <a:pPr marL="320040" marR="0" lvl="0" indent="-320040" eaLnBrk="1" hangingPunct="1">
              <a:lnSpc>
                <a:spcPct val="80000"/>
              </a:lnSpc>
              <a:buNone/>
            </a:pPr>
            <a:r>
              <a:rPr sz="2000"/>
              <a:t>4) Общаясь с представителями других верований старайтесь понимать и уважать их точку зрения.</a:t>
            </a:r>
          </a:p>
          <a:p>
            <a:pPr marL="320040" marR="0" lvl="0" indent="-320040" eaLnBrk="1" hangingPunct="1">
              <a:lnSpc>
                <a:spcPct val="80000"/>
              </a:lnSpc>
              <a:buNone/>
            </a:pPr>
            <a:r>
              <a:rPr sz="2000"/>
              <a:t>5) Помните, что каждая культура какой бы малой она не была, имеет что предложить миру, но нет такой культуры которая бы имела монополию на все аспекты.</a:t>
            </a:r>
          </a:p>
          <a:p>
            <a:pPr marL="320040" marR="0" lvl="0" indent="-320040" eaLnBrk="1" hangingPunct="1">
              <a:lnSpc>
                <a:spcPct val="80000"/>
              </a:lnSpc>
              <a:buNone/>
            </a:pPr>
            <a:r>
              <a:rPr sz="2000"/>
              <a:t>6) Всегда помните, что ни какие научные данные не доказывают превосходство одной этнической группы над другой.</a:t>
            </a:r>
          </a:p>
          <a:p>
            <a:pPr marL="320040" marR="0" lvl="0" indent="-320040" eaLnBrk="1" hangingPunct="1">
              <a:lnSpc>
                <a:spcPct val="80000"/>
              </a:lnSpc>
            </a:pPr>
            <a:endParaRPr sz="2000"/>
          </a:p>
          <a:p>
            <a:pPr marL="320040" marR="0" lvl="0" indent="-320040" eaLnBrk="1" hangingPunct="1">
              <a:lnSpc>
                <a:spcPct val="80000"/>
              </a:lnSpc>
            </a:pPr>
            <a:endParaRPr sz="200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eaLnBrk="1" hangingPunct="1"/>
            <a:r>
              <a:rPr sz="4000"/>
              <a:t/>
            </a:r>
            <a:br>
              <a:rPr sz="4000"/>
            </a:br>
            <a:endParaRPr sz="4000"/>
          </a:p>
        </p:txBody>
      </p:sp>
      <p:sp>
        <p:nvSpPr>
          <p:cNvPr id="13315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179388" y="2997200"/>
            <a:ext cx="3817937" cy="36718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1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0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18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marL="320040" marR="0" lvl="0" indent="-320040" eaLnBrk="1" hangingPunct="1">
              <a:spcBef>
                <a:spcPct val="0"/>
              </a:spcBef>
              <a:buNone/>
            </a:pPr>
            <a:r>
              <a:rPr sz="1000"/>
              <a:t>           </a:t>
            </a:r>
            <a:r>
              <a:rPr sz="2000">
                <a:latin typeface="Times New Roman" pitchFamily="18" charset="0"/>
                <a:ea typeface="Times New Roman" pitchFamily="18" charset="0"/>
              </a:rPr>
              <a:t>Чувство национального превосходства также рассматривается как фактор, способствующий всплескам агрессии и экстремизма, наряду с тремя культурными предпосылками, ведущими к развитию агрессии против других наций:</a:t>
            </a:r>
          </a:p>
        </p:txBody>
      </p:sp>
      <p:sp>
        <p:nvSpPr>
          <p:cNvPr id="13316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4140200" y="3068638"/>
            <a:ext cx="4679950" cy="36734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1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0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18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marL="320040" marR="0" lvl="0" indent="-320040" algn="just" eaLnBrk="1" hangingPunct="1">
              <a:lnSpc>
                <a:spcPct val="80000"/>
              </a:lnSpc>
            </a:pPr>
            <a:r>
              <a:rPr sz="1600">
                <a:latin typeface="Times New Roman" pitchFamily="18" charset="0"/>
                <a:ea typeface="Times New Roman" pitchFamily="18" charset="0"/>
              </a:rPr>
              <a:t>1) возникновение идеологии антагонизма, вызванное изначальным разделением «своя», «чужая» группа, что затем приводит к тому, что внешней группе приписываются крайне негативные, часто основанные на стереотипных представлениях черты.</a:t>
            </a:r>
          </a:p>
          <a:p>
            <a:pPr marL="320040" marR="0" lvl="0" indent="-320040" algn="just" eaLnBrk="1" hangingPunct="1">
              <a:lnSpc>
                <a:spcPct val="80000"/>
              </a:lnSpc>
            </a:pPr>
            <a:r>
              <a:rPr sz="1600">
                <a:latin typeface="Times New Roman" pitchFamily="18" charset="0"/>
                <a:ea typeface="Times New Roman" pitchFamily="18" charset="0"/>
              </a:rPr>
              <a:t>2) идеология национальной безопасности, в которой непрерывная оценка опасности противника и приспособление к ней заменяется безоговорочной целью любой ценой господствовать над ним.</a:t>
            </a:r>
          </a:p>
          <a:p>
            <a:pPr marL="320040" marR="0" lvl="0" indent="-320040" algn="just" eaLnBrk="1" hangingPunct="1">
              <a:lnSpc>
                <a:spcPct val="80000"/>
              </a:lnSpc>
            </a:pPr>
            <a:r>
              <a:rPr sz="1600">
                <a:latin typeface="Times New Roman" pitchFamily="18" charset="0"/>
                <a:ea typeface="Times New Roman" pitchFamily="18" charset="0"/>
              </a:rPr>
              <a:t>3) видение мира в свете питаемых войной ценностей, таких как товарищество, преданность национальная гордость или достойная цель.</a:t>
            </a:r>
          </a:p>
          <a:p>
            <a:pPr marL="320040" marR="0" lvl="0" indent="-320040" eaLnBrk="1" hangingPunct="1">
              <a:lnSpc>
                <a:spcPct val="80000"/>
              </a:lnSpc>
            </a:pPr>
            <a:endParaRPr sz="1600"/>
          </a:p>
        </p:txBody>
      </p:sp>
      <p:pic>
        <p:nvPicPr>
          <p:cNvPr id="13317" name="Picture 1" descr="C:\Users\Таня\Pictures\1292073223_061991_7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3438" cy="29241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18" name="Picture 2" descr="C:\Users\Таня\Pictures\17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643438" y="0"/>
            <a:ext cx="4500562" cy="29241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eaLnBrk="1" hangingPunct="1"/>
            <a:r>
              <a:rPr sz="4000" b="1"/>
              <a:t>Меры профилактики экстремизма в молодёжной среде</a:t>
            </a:r>
            <a:endParaRPr sz="4000"/>
          </a:p>
        </p:txBody>
      </p:sp>
      <p:sp>
        <p:nvSpPr>
          <p:cNvPr id="14339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1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0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18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marL="320040" marR="0" lvl="0" indent="-320040" eaLnBrk="1" hangingPunct="1">
              <a:lnSpc>
                <a:spcPct val="80000"/>
              </a:lnSpc>
              <a:buNone/>
            </a:pPr>
            <a:r>
              <a:rPr sz="1800"/>
              <a:t>      В соответствии со ст. 2 Федерального закона от 25.07.2002 г. № 114-ФЗ «О противодействии экстремистской деятельности» противодействие (т.е. пресечение и профилактика) экстремистской деятельности основывается на следующих принципах:</a:t>
            </a:r>
          </a:p>
          <a:p>
            <a:pPr marL="320040" marR="0" lvl="0" indent="-320040" eaLnBrk="1" hangingPunct="1">
              <a:lnSpc>
                <a:spcPct val="80000"/>
              </a:lnSpc>
              <a:buFont typeface="Wingdings" pitchFamily="2" charset="2"/>
            </a:pPr>
            <a:r>
              <a:rPr sz="1800"/>
              <a:t>признание, соблюдение и защита прав и свобод человека и гражданина, а равно законных интересов организаций;</a:t>
            </a:r>
          </a:p>
          <a:p>
            <a:pPr marL="320040" marR="0" lvl="0" indent="-320040" eaLnBrk="1" hangingPunct="1">
              <a:lnSpc>
                <a:spcPct val="80000"/>
              </a:lnSpc>
              <a:buFont typeface="Wingdings" pitchFamily="2" charset="2"/>
            </a:pPr>
            <a:r>
              <a:rPr sz="1800"/>
              <a:t>законность;</a:t>
            </a:r>
          </a:p>
          <a:p>
            <a:pPr marL="320040" marR="0" lvl="0" indent="-320040" eaLnBrk="1" hangingPunct="1">
              <a:lnSpc>
                <a:spcPct val="80000"/>
              </a:lnSpc>
              <a:buFont typeface="Wingdings" pitchFamily="2" charset="2"/>
            </a:pPr>
            <a:r>
              <a:rPr sz="1800"/>
              <a:t>гласность;</a:t>
            </a:r>
          </a:p>
          <a:p>
            <a:pPr marL="320040" marR="0" lvl="0" indent="-320040" eaLnBrk="1" hangingPunct="1">
              <a:lnSpc>
                <a:spcPct val="80000"/>
              </a:lnSpc>
              <a:buFont typeface="Wingdings" pitchFamily="2" charset="2"/>
            </a:pPr>
            <a:r>
              <a:rPr sz="1800"/>
              <a:t>приоритет обеспечения безопасности Российской Федерации;</a:t>
            </a:r>
          </a:p>
          <a:p>
            <a:pPr marL="320040" marR="0" lvl="0" indent="-320040" eaLnBrk="1" hangingPunct="1">
              <a:lnSpc>
                <a:spcPct val="80000"/>
              </a:lnSpc>
              <a:buFont typeface="Wingdings" pitchFamily="2" charset="2"/>
            </a:pPr>
            <a:r>
              <a:rPr sz="1800"/>
              <a:t>приоритет мер, направленных на предупреждение экстремистской деятельности;</a:t>
            </a:r>
          </a:p>
          <a:p>
            <a:pPr marL="320040" marR="0" lvl="0" indent="-320040" eaLnBrk="1" hangingPunct="1">
              <a:lnSpc>
                <a:spcPct val="80000"/>
              </a:lnSpc>
              <a:buFont typeface="Wingdings" pitchFamily="2" charset="2"/>
            </a:pPr>
            <a:r>
              <a:rPr sz="1800"/>
              <a:t>сотрудничество государства с общественными и религиозными объединениями, иными организациями, гражданами в противодействии экстремистской деятельности;</a:t>
            </a:r>
          </a:p>
          <a:p>
            <a:pPr marL="320040" marR="0" lvl="0" indent="-320040" eaLnBrk="1" hangingPunct="1">
              <a:lnSpc>
                <a:spcPct val="80000"/>
              </a:lnSpc>
              <a:buFont typeface="Wingdings" pitchFamily="2" charset="2"/>
            </a:pPr>
            <a:r>
              <a:rPr sz="1800"/>
              <a:t>неотвратимость наказания за осуществление экстремистской деятельности.</a:t>
            </a:r>
          </a:p>
          <a:p>
            <a:pPr marL="320040" marR="0" lvl="0" indent="-320040" eaLnBrk="1" hangingPunct="1">
              <a:lnSpc>
                <a:spcPct val="80000"/>
              </a:lnSpc>
              <a:buFont typeface="Wingdings" pitchFamily="2" charset="2"/>
            </a:pPr>
            <a:endParaRPr sz="180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t>Фанаты Зенита отметили победу</a:t>
            </a:r>
          </a:p>
        </p:txBody>
      </p:sp>
      <p:pic>
        <p:nvPicPr>
          <p:cNvPr id="15363" name="Picture 2" descr="C:\Users\Таня\Pictures\1289946428_zenit_09.jpg"/>
          <p:cNvPicPr>
            <a:picLocks noGrp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355725" y="1628775"/>
            <a:ext cx="6667500" cy="4438650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t>Счастливые спортивные фанаты</a:t>
            </a:r>
          </a:p>
        </p:txBody>
      </p:sp>
      <p:pic>
        <p:nvPicPr>
          <p:cNvPr id="16387" name="Picture 2" descr="C:\Users\Таня\Pictures\1264774439_sport_fun-25.jpg"/>
          <p:cNvPicPr>
            <a:picLocks noGrp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716462" y="1484312"/>
            <a:ext cx="4283075" cy="294005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6388" name="Picture 3" descr="C:\Users\Таня\Pictures\1264774409_sport_fun-8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484312"/>
            <a:ext cx="4643438" cy="29956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89" name="Picture 4" descr="C:\Users\Таня\Pictures\spartak_cska__22_05_2005__11__560x420__14886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4221162"/>
            <a:ext cx="3203575" cy="24542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90" name="Picture 5" descr="C:\Users\Таня\Pictures\TalismL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5867400" y="4221162"/>
            <a:ext cx="3276600" cy="24971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91" name="Picture 6" descr="C:\Users\Таня\Pictures\08f02-(26)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3348038" y="4221162"/>
            <a:ext cx="2447925" cy="24479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404813"/>
            <a:ext cx="8153400" cy="9906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eaLnBrk="1" hangingPunct="1"/>
            <a:r>
              <a:rPr sz="3200" b="1"/>
              <a:t>Хоккейные фанаты устроили погром в Ванкувере</a:t>
            </a:r>
            <a:r>
              <a:rPr sz="4000" b="1"/>
              <a:t/>
            </a:r>
            <a:br>
              <a:rPr sz="4000" b="1"/>
            </a:br>
            <a:endParaRPr sz="4000"/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1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0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18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marL="319088" lvl="0" indent="-319088" eaLnBrk="1" hangingPunct="1"/>
            <a:endParaRPr sz="2900"/>
          </a:p>
          <a:p>
            <a:pPr marL="319088" lvl="0" indent="-319088" eaLnBrk="1" hangingPunct="1"/>
            <a:endParaRPr sz="2900"/>
          </a:p>
        </p:txBody>
      </p:sp>
      <p:pic>
        <p:nvPicPr>
          <p:cNvPr id="17412" name="Picture 3" descr="C:\Users\Таня\Pictures\vancouvr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557338"/>
            <a:ext cx="4787900" cy="36004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7413" name="Picture 5" descr="C:\Users\Таня\Pictures\vancouvz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427538" y="3357562"/>
            <a:ext cx="4716462" cy="350043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476250"/>
            <a:ext cx="8153400" cy="9906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eaLnBrk="1" hangingPunct="1"/>
            <a:r>
              <a:rPr sz="2800"/>
              <a:t>В Федеральном законе «О противодействии экстремистской деятельности» даётся следующее определение экстремизма: </a:t>
            </a:r>
            <a:r>
              <a:rPr sz="4000"/>
              <a:t/>
            </a:r>
            <a:br>
              <a:rPr sz="4000"/>
            </a:br>
            <a:endParaRPr sz="4000"/>
          </a:p>
        </p:txBody>
      </p:sp>
      <p:sp>
        <p:nvSpPr>
          <p:cNvPr id="18435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611188" y="1484313"/>
            <a:ext cx="8135937" cy="32686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defTabSz="9144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lang="ru-RU" altLang="en-US" sz="21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0" lang="ru-RU" altLang="en-US" sz="20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0" lang="ru-RU" altLang="en-US" sz="18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0" lang="ru-RU" altLang="en-US" sz="16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marL="320040" marR="0" lvl="0" indent="-320040" eaLnBrk="1" hangingPunct="1">
              <a:lnSpc>
                <a:spcPct val="80000"/>
              </a:lnSpc>
              <a:buNone/>
            </a:pPr>
            <a:r>
              <a:rPr sz="2700"/>
              <a:t>- экстремистская деятельность: </a:t>
            </a:r>
            <a:br>
              <a:rPr sz="2700"/>
            </a:br>
            <a:r>
              <a:rPr sz="2700"/>
              <a:t/>
            </a:r>
            <a:br>
              <a:rPr sz="2700"/>
            </a:br>
            <a:r>
              <a:rPr sz="2700" b="1"/>
              <a:t>а) деятельность общественных и религиозных объединений, либо иных организаций, либо редакций средств массовой информации, либо физических лиц по планированию, организации, подготовке и совершению действий, направленных на:</a:t>
            </a:r>
            <a:r>
              <a:rPr sz="2700"/>
              <a:t/>
            </a:r>
            <a:br>
              <a:rPr sz="2700"/>
            </a:br>
            <a:endParaRPr sz="2700"/>
          </a:p>
        </p:txBody>
      </p:sp>
      <p:pic>
        <p:nvPicPr>
          <p:cNvPr id="18436" name="Picture 9" descr="%d0%a1%d1%82%d0%be%d0%bb%d0%ba%d0%ba%d0%b8%d0%b5%d0%b2"/>
          <p:cNvPicPr/>
          <p:nvPr/>
        </p:nvPicPr>
        <p:blipFill>
          <a:blip r:embed="rId2"/>
          <a:stretch>
            <a:fillRect/>
          </a:stretch>
        </p:blipFill>
        <p:spPr>
          <a:xfrm>
            <a:off x="5148262" y="3933825"/>
            <a:ext cx="3756025" cy="2816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8437" name="Picture 6" descr="C:\Users\Таня\Pictures\1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900112" y="4292600"/>
            <a:ext cx="3527425" cy="24304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7B615"/>
        </a:hlink>
        <a:folHlink>
          <a:srgbClr val="704404"/>
        </a:folHlink>
      </a:clrScheme>
    </a:extraClrScheme>
  </a:extraClrSchemeLst>
</a:theme>
</file>

<file path=ppt/theme/theme2.xml><?xml version="1.0" encoding="utf-8"?>
<a:theme xmlns:a="http://schemas.openxmlformats.org/drawingml/2006/main" name="1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EBDDC3"/>
        </a:dk2>
        <a:lt2>
          <a:srgbClr val="775F55"/>
        </a:lt2>
        <a:accent1>
          <a:srgbClr val="94B6D2"/>
        </a:accent1>
        <a:accent2>
          <a:srgbClr val="DD804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7B615"/>
        </a:hlink>
        <a:folHlink>
          <a:srgbClr val="704404"/>
        </a:folHlink>
      </a:clrScheme>
    </a:extraClrScheme>
  </a:extraClrSchemeLst>
</a:theme>
</file>

<file path=ppt/theme/theme3.xml><?xml version="1.0" encoding="utf-8"?>
<a:theme xmlns:a="http://schemas.openxmlformats.org/drawingml/2006/main" name="2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7B615"/>
        </a:hlink>
        <a:folHlink>
          <a:srgbClr val="704404"/>
        </a:folHlink>
      </a:clrScheme>
    </a:extraClrScheme>
  </a:extraClrSchemeLst>
</a:theme>
</file>

<file path=ppt/theme/theme4.xml><?xml version="1.0" encoding="utf-8"?>
<a:theme xmlns:a="http://schemas.openxmlformats.org/drawingml/2006/main" name="3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7B615"/>
        </a:hlink>
        <a:folHlink>
          <a:srgbClr val="704404"/>
        </a:folHlink>
      </a:clrScheme>
    </a:extraClrScheme>
  </a:extraClrSchemeLst>
</a:theme>
</file>

<file path=ppt/theme/theme5.xml><?xml version="1.0" encoding="utf-8"?>
<a:theme xmlns:a="http://schemas.openxmlformats.org/drawingml/2006/main" name="4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7B615"/>
        </a:hlink>
        <a:folHlink>
          <a:srgbClr val="704404"/>
        </a:folHlink>
      </a:clrScheme>
    </a:extraClrScheme>
  </a:extraClrSchemeLst>
</a:theme>
</file>

<file path=ppt/theme/theme6.xml><?xml version="1.0" encoding="utf-8"?>
<a:theme xmlns:a="http://schemas.openxmlformats.org/drawingml/2006/main" name="5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7B615"/>
        </a:hlink>
        <a:folHlink>
          <a:srgbClr val="704404"/>
        </a:folHlink>
      </a:clrScheme>
    </a:extraClrScheme>
  </a:extraClrSchemeLst>
</a:theme>
</file>

<file path=ppt/theme/theme7.xml><?xml version="1.0" encoding="utf-8"?>
<a:theme xmlns:a="http://schemas.openxmlformats.org/drawingml/2006/main" name="6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7B615"/>
        </a:hlink>
        <a:folHlink>
          <a:srgbClr val="704404"/>
        </a:folHlink>
      </a:clrScheme>
    </a:extraClrScheme>
  </a:extraClrSchemeLst>
</a:theme>
</file>

<file path=ppt/theme/theme8.xml><?xml version="1.0" encoding="utf-8"?>
<a:theme xmlns:a="http://schemas.openxmlformats.org/drawingml/2006/main" name="7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7B615"/>
        </a:hlink>
        <a:folHlink>
          <a:srgbClr val="704404"/>
        </a:folHlink>
      </a:clrScheme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202</TotalTime>
  <Words>1309</Words>
  <Application>Microsoft Office PowerPoint</Application>
  <PresentationFormat>Экран (4:3)</PresentationFormat>
  <Paragraphs>105</Paragraphs>
  <Slides>25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40" baseType="lpstr">
      <vt:lpstr>Arial</vt:lpstr>
      <vt:lpstr>Calibri</vt:lpstr>
      <vt:lpstr>Times New Roman</vt:lpstr>
      <vt:lpstr>Tw Cen MT</vt:lpstr>
      <vt:lpstr>Wingdings</vt:lpstr>
      <vt:lpstr>Wingdings 2</vt:lpstr>
      <vt:lpstr>Обычная</vt:lpstr>
      <vt:lpstr>1_Обычная</vt:lpstr>
      <vt:lpstr>2_Обычная</vt:lpstr>
      <vt:lpstr>3_Обычная</vt:lpstr>
      <vt:lpstr>4_Обычная</vt:lpstr>
      <vt:lpstr>5_Обычная</vt:lpstr>
      <vt:lpstr>6_Обычная</vt:lpstr>
      <vt:lpstr>7_Обычная</vt:lpstr>
      <vt:lpstr>Фотография Photo Editor</vt:lpstr>
      <vt:lpstr>ЯВЛЕНИЕ ЭКСТРЕМИЗМА В МОЛОДЕЖНОЙ СРЕДЕ: ФАНАТ, СПОРТИВНЫЙ БОЛЕЛЬЩИК, ЭКСТРЕМИСТ</vt:lpstr>
      <vt:lpstr>экстремизм - это приверженность крайним взглядам и мерам. </vt:lpstr>
      <vt:lpstr>Понимание культуры и традиций другой национальной группы - источник конструктивного межнационального сотрудничества.</vt:lpstr>
      <vt:lpstr> </vt:lpstr>
      <vt:lpstr>Меры профилактики экстремизма в молодёжной среде</vt:lpstr>
      <vt:lpstr>Фанаты Зенита отметили победу</vt:lpstr>
      <vt:lpstr>Счастливые спортивные фанаты</vt:lpstr>
      <vt:lpstr>Хоккейные фанаты устроили погром в Ванкувере </vt:lpstr>
      <vt:lpstr>В Федеральном законе «О противодействии экстремистской деятельности» даётся следующее определение экстремизма:  </vt:lpstr>
      <vt:lpstr>Экстремизм – это:</vt:lpstr>
      <vt:lpstr>Экстремизм – это:</vt:lpstr>
      <vt:lpstr>Экстремизм – это:</vt:lpstr>
      <vt:lpstr>Скинхеды, как носители идей национализма.</vt:lpstr>
      <vt:lpstr>   Основная идея движения: борьба за «чистоту» русской расы.    </vt:lpstr>
      <vt:lpstr>Основные методы работы:</vt:lpstr>
      <vt:lpstr>Отличительные признаки:  </vt:lpstr>
      <vt:lpstr>Основополагающей идеей для них является</vt:lpstr>
      <vt:lpstr>Презентация PowerPoint</vt:lpstr>
      <vt:lpstr>В настоящем времени скин-сообщества существуют приблизительно в 85 городах.</vt:lpstr>
      <vt:lpstr>На территории РФ действует ряд молодёжных организаций, в отдельных акциях которых усматриваются признаки экстремистской деятельности.</vt:lpstr>
      <vt:lpstr>Праворадикальные (националистические)  молодежные организации</vt:lpstr>
      <vt:lpstr>Приверженцы сатанистских и  демонических культов. </vt:lpstr>
      <vt:lpstr>Субкультура ЭМО</vt:lpstr>
      <vt:lpstr>   Национал-большевистская партия (НБП).  </vt:lpstr>
      <vt:lpstr>ВМЕСТЕ ПРОТИВ ЭКСТРЕМИЗМА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307</cp:lastModifiedBy>
  <cp:revision>50</cp:revision>
  <dcterms:created xsi:type="dcterms:W3CDTF">2012-09-28T15:48:59Z</dcterms:created>
  <dcterms:modified xsi:type="dcterms:W3CDTF">2025-12-10T11:11:54Z</dcterms:modified>
</cp:coreProperties>
</file>