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7" r:id="rId2"/>
    <p:sldId id="259" r:id="rId3"/>
    <p:sldId id="267" r:id="rId4"/>
    <p:sldId id="296" r:id="rId5"/>
    <p:sldId id="297" r:id="rId6"/>
    <p:sldId id="298" r:id="rId7"/>
    <p:sldId id="271" r:id="rId8"/>
    <p:sldId id="272" r:id="rId9"/>
    <p:sldId id="285" r:id="rId10"/>
    <p:sldId id="278" r:id="rId11"/>
    <p:sldId id="286" r:id="rId12"/>
    <p:sldId id="287" r:id="rId13"/>
    <p:sldId id="288" r:id="rId14"/>
    <p:sldId id="280" r:id="rId15"/>
    <p:sldId id="276" r:id="rId16"/>
    <p:sldId id="289" r:id="rId17"/>
    <p:sldId id="294" r:id="rId18"/>
    <p:sldId id="295" r:id="rId19"/>
    <p:sldId id="283" r:id="rId20"/>
    <p:sldId id="277" r:id="rId21"/>
    <p:sldId id="290" r:id="rId22"/>
    <p:sldId id="291" r:id="rId23"/>
    <p:sldId id="292" r:id="rId24"/>
    <p:sldId id="279" r:id="rId25"/>
    <p:sldId id="284" r:id="rId26"/>
    <p:sldId id="260" r:id="rId27"/>
    <p:sldId id="261" r:id="rId28"/>
    <p:sldId id="262" r:id="rId29"/>
    <p:sldId id="263" r:id="rId30"/>
    <p:sldId id="264" r:id="rId31"/>
    <p:sldId id="265" r:id="rId32"/>
    <p:sldId id="266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AD64F-72A0-4F35-AD56-CAC7F46AE44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AFA7-1D8F-4FAF-B601-405D632294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F2534C-E877-49B1-A6B0-5553E601608B}" type="slidenum">
              <a:rPr lang="en-GB"/>
              <a:t>3</a:t>
            </a:fld>
            <a:endParaRPr lang="en-GB"/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B3565F-60AD-48CD-9ADA-1ABFFD6168C0}" type="slidenum">
              <a:rPr lang="en-GB"/>
              <a:t>4</a:t>
            </a:fld>
            <a:endParaRPr lang="en-GB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9A7857-3D79-443A-9A56-3F93BBCBFF2D}" type="slidenum">
              <a:rPr lang="en-GB"/>
              <a:t>5</a:t>
            </a:fld>
            <a:endParaRPr lang="en-GB"/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78C19A-EC8D-4747-B324-5C112E0F7523}" type="slidenum">
              <a:rPr lang="en-GB"/>
              <a:t>6</a:t>
            </a:fld>
            <a:endParaRPr lang="en-GB"/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C0D852-EC9D-4F9D-A5A2-7B0A94B30603}" type="slidenum">
              <a:rPr lang="en-GB"/>
              <a:t>7</a:t>
            </a:fld>
            <a:endParaRPr lang="en-GB"/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43C345-5523-4C43-9CA2-1184195EA585}" type="slidenum">
              <a:rPr lang="en-GB"/>
              <a:t>8</a:t>
            </a:fld>
            <a:endParaRPr lang="en-GB"/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Tx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428728" y="928670"/>
            <a:ext cx="6781800" cy="3487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Терроризм</a:t>
            </a:r>
            <a:endParaRPr lang="ru-RU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126836" y="4953000"/>
            <a:ext cx="71628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Ставропольский </a:t>
            </a:r>
            <a:r>
              <a:rPr lang="ru-RU" sz="1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Строительный Техникум</a:t>
            </a:r>
            <a:endParaRPr lang="ru-RU" sz="1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rpp.nashaucheba.ru/pars_docs/refs/106/105300/img2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3568" y="332656"/>
            <a:ext cx="8196064" cy="61470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smtClean="0"/>
              <a:t>12:00</a:t>
            </a:r>
            <a:endParaRPr lang="ru-RU" sz="2000" smtClean="0"/>
          </a:p>
          <a:p>
            <a:pPr fontAlgn="base"/>
            <a:r>
              <a:rPr lang="ru-RU" sz="2000" smtClean="0"/>
              <a:t>Президент России Владимир Путин прерывает свой отпуск в Сочи и по возвращении в Москву проводит экстренное совещание.</a:t>
            </a:r>
          </a:p>
          <a:p>
            <a:pPr fontAlgn="base"/>
            <a:r>
              <a:rPr lang="ru-RU" sz="2000" b="1" i="1" smtClean="0"/>
              <a:t>16:00</a:t>
            </a:r>
            <a:endParaRPr lang="ru-RU" sz="2000" smtClean="0"/>
          </a:p>
          <a:p>
            <a:pPr fontAlgn="base"/>
            <a:r>
              <a:rPr lang="ru-RU" sz="2000" smtClean="0"/>
              <a:t>Подрывается пояс одной из шахидок. В результате взрыва погибает боевик. Во избежание потенциального сопротивления со стороны заложников террористы расстреливают 21 человека. Такое решение позже они объясняют тем, что с захватчиками не выходили на контакт по номеру телефона, ранее переданному в записке.</a:t>
            </a:r>
            <a:endParaRPr lang="ru-RU" sz="2000"/>
          </a:p>
        </p:txBody>
      </p:sp>
      <p:pic>
        <p:nvPicPr>
          <p:cNvPr id="3" name="Picture 2" descr="http://a.slave.festival.1september.ru/articles/644972/presentation/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2938515"/>
            <a:ext cx="6912768" cy="391948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-9939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smtClean="0"/>
              <a:t>20:00</a:t>
            </a:r>
            <a:endParaRPr lang="ru-RU" sz="2400" smtClean="0"/>
          </a:p>
          <a:p>
            <a:pPr fontAlgn="base"/>
            <a:r>
              <a:rPr lang="ru-RU" sz="2400" smtClean="0"/>
              <a:t>В Беслан прибывает доктор Леонид Рошаль. Террористы отказываются принять воду и медикаменты для заложников. Переговоры, которые Рошаль ведет до глубокой ночи, обрываются.</a:t>
            </a:r>
            <a:endParaRPr lang="ru-RU" sz="2400"/>
          </a:p>
        </p:txBody>
      </p:sp>
      <p:pic>
        <p:nvPicPr>
          <p:cNvPr id="50180" name="Picture 4" descr="http://cdn.tvc.ru/pictures/o/178/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1719064"/>
            <a:ext cx="7708404" cy="51389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6390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1" smtClean="0"/>
              <a:t>2 сентября</a:t>
            </a:r>
            <a:endParaRPr lang="ru-RU" sz="2800" smtClean="0"/>
          </a:p>
          <a:p>
            <a:pPr fontAlgn="base"/>
            <a:r>
              <a:rPr lang="ru-RU" sz="2800" b="1" i="1" smtClean="0"/>
              <a:t>07:00</a:t>
            </a:r>
            <a:endParaRPr lang="ru-RU" sz="2800" smtClean="0"/>
          </a:p>
          <a:p>
            <a:pPr fontAlgn="base"/>
            <a:r>
              <a:rPr lang="ru-RU" sz="2800" smtClean="0"/>
              <a:t>В ночь на второе сентября акт захвата в Беслане осуждает Совет безопасности ООН. Позже появляются первые данные о захваченных - 354 человека. Озвученная цифра вызывает большой общественный резонанс: жители города выходят на улицы с плакатами, которые гласят, что в здании находится не менее 800 человек.</a:t>
            </a:r>
            <a:endParaRPr lang="ru-RU" sz="28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doclimit.com/sites/default/files/img-content/obshchestvo/politika/rossiya/skrin/beslan-10-let-spustya-terroristy-ili-fsb_41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0174" y="188640"/>
            <a:ext cx="5113826" cy="3021807"/>
          </a:xfrm>
          <a:prstGeom prst="rect">
            <a:avLst/>
          </a:prstGeom>
          <a:noFill/>
        </p:spPr>
      </p:pic>
      <p:pic>
        <p:nvPicPr>
          <p:cNvPr id="44036" name="Picture 4" descr="http://ribalych.ru/wp-content/uploads/2014/09/8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533088"/>
            <a:ext cx="5004048" cy="3324912"/>
          </a:xfrm>
          <a:prstGeom prst="rect">
            <a:avLst/>
          </a:prstGeom>
          <a:noFill/>
        </p:spPr>
      </p:pic>
      <p:pic>
        <p:nvPicPr>
          <p:cNvPr id="44038" name="Picture 6" descr="http://s00.yaplakal.com/pics/pics_original/5/0/8/38448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3215441"/>
            <a:ext cx="2736304" cy="36425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1" smtClean="0"/>
              <a:t>17:00</a:t>
            </a:r>
            <a:endParaRPr lang="ru-RU" sz="2800" smtClean="0"/>
          </a:p>
          <a:p>
            <a:pPr fontAlgn="base"/>
            <a:r>
              <a:rPr lang="ru-RU" sz="2800" smtClean="0"/>
              <a:t>Бывший президент Ингушетии Руслан Аушев убеждает террористов отпустить 26 заложников: грудных детей и их матерей.</a:t>
            </a:r>
            <a:endParaRPr lang="ru-RU" sz="28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www.belomors.ru/beslan/1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19800" y="2095500"/>
            <a:ext cx="3124200" cy="4762500"/>
          </a:xfrm>
          <a:prstGeom prst="rect">
            <a:avLst/>
          </a:prstGeom>
          <a:noFill/>
        </p:spPr>
      </p:pic>
      <p:pic>
        <p:nvPicPr>
          <p:cNvPr id="7" name="Picture 2" descr="http://www.barenakedislam.com/wp-content/uploads/2013/09/beslanmurderedchildrenan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3068960"/>
            <a:ext cx="5448992" cy="3628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3968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i="1" smtClean="0"/>
              <a:t>3 сентября</a:t>
            </a:r>
            <a:endParaRPr lang="ru-RU" smtClean="0"/>
          </a:p>
          <a:p>
            <a:pPr fontAlgn="base"/>
            <a:r>
              <a:rPr lang="ru-RU" b="1" i="1" smtClean="0"/>
              <a:t>12:00</a:t>
            </a:r>
            <a:endParaRPr lang="ru-RU" smtClean="0"/>
          </a:p>
          <a:p>
            <a:pPr fontAlgn="base"/>
            <a:r>
              <a:rPr lang="ru-RU" smtClean="0"/>
              <a:t>С террористами достигнута договоренность об эвакуации тел заложников, расстрелянных в первый день.</a:t>
            </a:r>
            <a:endParaRPr lang="ru-RU"/>
          </a:p>
        </p:txBody>
      </p:sp>
      <p:pic>
        <p:nvPicPr>
          <p:cNvPr id="9" name="Picture 4" descr="http://www.cirota.ru/forum/images/26/2608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smtClean="0"/>
              <a:t>13:00</a:t>
            </a:r>
            <a:endParaRPr lang="ru-RU" sz="2000" smtClean="0"/>
          </a:p>
          <a:p>
            <a:pPr fontAlgn="base"/>
            <a:r>
              <a:rPr lang="ru-RU" sz="2000" smtClean="0"/>
              <a:t>После двух взрывов начинается интенсивная стрельба между террористами и спецслужбами. Правоохранительные органы выводят в безопасную зону всех, кто находится вблизи школы. Из здания выбегает группа заложников - около 30 женщин и детей. </a:t>
            </a:r>
            <a:endParaRPr lang="ru-RU" sz="2000"/>
          </a:p>
        </p:txBody>
      </p:sp>
      <p:pic>
        <p:nvPicPr>
          <p:cNvPr id="4" name="Picture 6" descr="http://cs614630.vk.me/v614630214/1bd3b/VBys4JXjG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636912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8" descr="http://img-2005-11.photosight.ru/18/1137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65125" y="2492896"/>
            <a:ext cx="4578875" cy="342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smtClean="0"/>
              <a:t>В результате третьего взрыва в школе рушится часть крыши спортзала, под обломками которой погибает большое количество заложников</a:t>
            </a:r>
            <a:endParaRPr lang="ru-RU" sz="2400"/>
          </a:p>
        </p:txBody>
      </p:sp>
      <p:pic>
        <p:nvPicPr>
          <p:cNvPr id="3" name="Picture 2" descr="http://www.luchmir.com/Folder1/Beslan10_files/image01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212627"/>
            <a:ext cx="7524328" cy="464537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729" y="0"/>
            <a:ext cx="3131271" cy="22394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smtClean="0"/>
              <a:t> Через образовавшийся проем в стене и окна выжившие пытаются покинуть спортзал. Террористы открывают огонь по убегающим женщинам и детям. В воздух поднимаются четыре боевых вертолета, однако они не могут вести огонь из-за риска поразить заложников.</a:t>
            </a:r>
            <a:endParaRPr lang="ru-RU" sz="2000"/>
          </a:p>
        </p:txBody>
      </p:sp>
      <p:pic>
        <p:nvPicPr>
          <p:cNvPr id="4" name="Picture 4" descr="http://ribalych.ru/wp-content/uploads/2014/09/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348880"/>
            <a:ext cx="5868144" cy="3820814"/>
          </a:xfrm>
          <a:prstGeom prst="rect">
            <a:avLst/>
          </a:prstGeom>
          <a:noFill/>
        </p:spPr>
      </p:pic>
      <p:pic>
        <p:nvPicPr>
          <p:cNvPr id="5" name="Picture 10" descr="http://www.cirota.ru/forum/images/69/695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1592" y="2636912"/>
            <a:ext cx="3672408" cy="33843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4.kommersant.ru/Issues.photo/CORP/2013/08/30/KMO_120232_06286_1_t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7376" y="3173247"/>
            <a:ext cx="5616624" cy="36847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3059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smtClean="0"/>
              <a:t>14:00</a:t>
            </a:r>
            <a:endParaRPr lang="ru-RU" sz="2400" smtClean="0"/>
          </a:p>
          <a:p>
            <a:pPr fontAlgn="base"/>
            <a:r>
              <a:rPr lang="ru-RU" sz="2400" smtClean="0"/>
              <a:t>Спецназ входит в здание школы. Боевики пытаются вырваться из здания, однако стражи порядка блокируют им дорогу. Школа постепенно переходит под контроль спецназа.</a:t>
            </a:r>
            <a:endParaRPr lang="ru-RU" sz="2400"/>
          </a:p>
        </p:txBody>
      </p:sp>
      <p:pic>
        <p:nvPicPr>
          <p:cNvPr id="47108" name="Picture 4" descr="http://cdn.tvc.ru/pictures/o/178/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73016" y="1"/>
            <a:ext cx="4603440" cy="30689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>
                <a:solidFill>
                  <a:schemeClr val="tx1"/>
                </a:solidFill>
              </a:rPr>
              <a:t>Терроризм - это метод, посредством которого организованная группа или партия стремится достичь провозглашенных ею целей преимущественно через систематическое использование насилия.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28800"/>
            <a:ext cx="4038600" cy="28555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048000"/>
            <a:ext cx="4405036" cy="3048000"/>
          </a:xfrm>
        </p:spPr>
      </p:pic>
    </p:spTree>
    <p:extLst>
      <p:ext uri="{BB962C8B-B14F-4D97-AF65-F5344CB8AC3E}">
        <p14:creationId xmlns:p14="http://schemas.microsoft.com/office/powerpoint/2010/main" val="1454410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www.cirota.ru/forum/images/69/69537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296653"/>
            <a:ext cx="8748463" cy="656134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smtClean="0"/>
              <a:t>17:00</a:t>
            </a:r>
            <a:endParaRPr lang="ru-RU" smtClean="0"/>
          </a:p>
          <a:p>
            <a:pPr fontAlgn="base"/>
            <a:r>
              <a:rPr lang="ru-RU" smtClean="0"/>
              <a:t>Жители Беслана отбивают у военных задержанного, предположительно боевика, и вершат над ним самосуд.</a:t>
            </a:r>
            <a:endParaRPr lang="ru-RU"/>
          </a:p>
        </p:txBody>
      </p:sp>
      <p:pic>
        <p:nvPicPr>
          <p:cNvPr id="3" name="Picture 4" descr="http://www.honestnet.ru/images/stories/audio/29665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1992508"/>
            <a:ext cx="6840760" cy="48654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052736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smtClean="0"/>
              <a:t>18:00</a:t>
            </a:r>
            <a:endParaRPr lang="ru-RU" smtClean="0"/>
          </a:p>
          <a:p>
            <a:pPr fontAlgn="base"/>
            <a:r>
              <a:rPr lang="ru-RU" smtClean="0"/>
              <a:t>Часть боевиков, которая засела в школьной пристройке, продолжает оказывать сопротивление спецназу.</a:t>
            </a:r>
            <a:endParaRPr lang="ru-RU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smtClean="0"/>
              <a:t>23:00</a:t>
            </a:r>
            <a:endParaRPr lang="ru-RU" sz="2400" smtClean="0"/>
          </a:p>
          <a:p>
            <a:pPr fontAlgn="base"/>
            <a:r>
              <a:rPr lang="ru-RU" sz="2400" smtClean="0"/>
              <a:t>В подвале школы убит последний террорист.</a:t>
            </a:r>
            <a:endParaRPr lang="ru-RU" sz="2400"/>
          </a:p>
        </p:txBody>
      </p:sp>
      <p:pic>
        <p:nvPicPr>
          <p:cNvPr id="54274" name="Picture 2" descr="http://cdn.tvc.ru/pictures/o/178/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196752"/>
            <a:ext cx="8028384" cy="535225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cdn.tvc.ru/pictures/o/178/97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63688" y="2492896"/>
            <a:ext cx="5715000" cy="4000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388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smtClean="0"/>
              <a:t>4 сентября</a:t>
            </a:r>
            <a:endParaRPr lang="ru-RU" sz="2400" smtClean="0"/>
          </a:p>
          <a:p>
            <a:pPr fontAlgn="base"/>
            <a:r>
              <a:rPr lang="ru-RU" sz="2400" smtClean="0"/>
              <a:t>В ночь с 3 на 4 сентября Путин прилетает в Беслан, посещает больницу, где лечат пострадавших, и отдает указание немедленно перекрыть административные границы Северной Осетии на всем их протяжении.</a:t>
            </a:r>
            <a:endParaRPr lang="ru-RU" sz="24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d1.files.namba.net/files/6111983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700808"/>
            <a:ext cx="9144000" cy="49548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mtClean="0"/>
              <a:t>По официальным данным, в результате трагедии более 1100 человек оказались в заложниках. 334 человека, в том числе 186 детей, были убиты, еще около 800 - ранены. Спустя две недели после событий ответственность за захват школы взял на себя один из лидеров чеченских сепаратистов Шамиль Басаев. В мае 2006 года к пожизненному заключению был приговорен Нурпаши Кулаев – единственный выживший захватчик.</a:t>
            </a:r>
            <a:endParaRPr lang="ru-RU" sz="240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common.regnum.ru/pictures/news/2008-04/resize_of_1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64704"/>
            <a:ext cx="3851920" cy="5135893"/>
          </a:xfrm>
          <a:prstGeom prst="rect">
            <a:avLst/>
          </a:prstGeom>
          <a:noFill/>
        </p:spPr>
      </p:pic>
      <p:pic>
        <p:nvPicPr>
          <p:cNvPr id="48132" name="Picture 4" descr="http://www.xn--80aahfjo8abu2l.xn--p1ai/upload/medialibrary/5a6/5a6183a5739104ef5024c43bd52abe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44652" y="0"/>
            <a:ext cx="5299348" cy="3505141"/>
          </a:xfrm>
          <a:prstGeom prst="rect">
            <a:avLst/>
          </a:prstGeom>
          <a:noFill/>
        </p:spPr>
      </p:pic>
      <p:pic>
        <p:nvPicPr>
          <p:cNvPr id="48134" name="Picture 6" descr="http://pu29.proffi95.ru/images/photos/medium/article10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6938" y="3501008"/>
            <a:ext cx="5337062" cy="30243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304800"/>
            <a:ext cx="3810000" cy="6248400"/>
          </a:xfrm>
        </p:spPr>
        <p:txBody>
          <a:bodyPr/>
          <a:lstStyle/>
          <a:p>
            <a:pPr eaLnBrk="1" hangingPunct="1"/>
            <a:r>
              <a:rPr lang="ru-RU" sz="2800" smtClean="0"/>
              <a:t>1. При угрозе совершения терракта действуйте в соответствии с планом эвакуации.</a:t>
            </a:r>
          </a:p>
          <a:p>
            <a:pPr eaLnBrk="1" hangingPunct="1"/>
            <a:r>
              <a:rPr lang="ru-RU" sz="2800" smtClean="0"/>
              <a:t>2. Во время эвакуации не допускайте паники, оказывайте необходимую помощь друг другу.</a:t>
            </a:r>
          </a:p>
        </p:txBody>
      </p:sp>
      <p:pic>
        <p:nvPicPr>
          <p:cNvPr id="4099" name="Picture 4" descr="terror_pov_1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786058"/>
            <a:ext cx="3962400" cy="3505200"/>
          </a:xfrm>
          <a:noFill/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85720" y="214290"/>
            <a:ext cx="4191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66FF"/>
                </a:solidFill>
              </a:rPr>
              <a:t>Правила поведения при возникновении террористического акта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4" presetClass="entr" presetSubtype="1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3810000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1. О начале штурма могут свидетельствовать: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резкий отвлекающий звук (взрыв, сирена)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затянувшаяся пауза в ходе переговоров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2. Постарайтесь расположиться подальше от окон и дверей.</a:t>
            </a:r>
            <a:br>
              <a:rPr lang="ru-RU" sz="2400" smtClean="0"/>
            </a:br>
            <a:r>
              <a:rPr lang="ru-RU" sz="2400" smtClean="0"/>
              <a:t>3. Лягте или сядьте сложив руки на затылке. В руках не должно быть никаких предметов 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2133600"/>
            <a:ext cx="5143504" cy="3962400"/>
          </a:xfrm>
          <a:noFill/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419600" y="623888"/>
            <a:ext cx="451011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200">
                <a:solidFill>
                  <a:srgbClr val="0066FF"/>
                </a:solidFill>
              </a:rPr>
              <a:t>При начале штурма: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ru-RU" sz="320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  <p:bldP spid="512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4942" y="214290"/>
            <a:ext cx="3657600" cy="6429444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</a:pPr>
            <a:r>
              <a:rPr lang="ru-RU" sz="2400" smtClean="0"/>
              <a:t> Постарайтесь запомнить как можно больше о террористах, их число, вооруженность, телосложение, темперамент, манеру речи, акцент и т.п.</a:t>
            </a:r>
            <a:br>
              <a:rPr lang="ru-RU" sz="2400" smtClean="0"/>
            </a:br>
            <a:r>
              <a:rPr lang="ru-RU" sz="2400" smtClean="0"/>
              <a:t>2. Не оказывайте сопротивления, выполняйте все требования.</a:t>
            </a:r>
            <a:br>
              <a:rPr lang="ru-RU" sz="2400" smtClean="0"/>
            </a:br>
            <a:r>
              <a:rPr lang="ru-RU" sz="2400" smtClean="0"/>
              <a:t>3. Не пытайтесь убежать, если нет полной уверенности в успехе.</a:t>
            </a:r>
            <a:br>
              <a:rPr lang="ru-RU" sz="2400" smtClean="0"/>
            </a:br>
            <a:r>
              <a:rPr lang="ru-RU" sz="2400" smtClean="0"/>
              <a:t>4. Не вмешивайтесь в переговоры, не пытайтесь вести их самостоятельно.</a:t>
            </a:r>
          </a:p>
        </p:txBody>
      </p:sp>
      <p:pic>
        <p:nvPicPr>
          <p:cNvPr id="6147" name="Picture 4" descr="terror_pov_9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38400"/>
            <a:ext cx="4419600" cy="3505200"/>
          </a:xfrm>
          <a:noFill/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28600" y="9144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FF"/>
                </a:solidFill>
              </a:rPr>
              <a:t>Если вы заложник: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285728"/>
            <a:ext cx="3657600" cy="603411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2400" smtClean="0"/>
          </a:p>
          <a:p>
            <a:pPr marL="0" indent="0" eaLnBrk="1" hangingPunct="1">
              <a:spcBef>
                <a:spcPct val="0"/>
              </a:spcBef>
            </a:pPr>
            <a:r>
              <a:rPr lang="ru-RU" sz="2400" smtClean="0"/>
              <a:t>1. Покинув здание не возвращайтесь в него за забытыми вещами или по другим причинам, так как за первым взрывом может последовать второй.</a:t>
            </a:r>
            <a:br>
              <a:rPr lang="ru-RU" sz="2400" smtClean="0"/>
            </a:br>
            <a:r>
              <a:rPr lang="ru-RU" sz="2400" smtClean="0"/>
              <a:t>2. Не обнаружив среди спасшихся знакомого, укажите спасателям, где видели его перед взрывом.</a:t>
            </a:r>
            <a:br>
              <a:rPr lang="ru-RU" sz="2400" smtClean="0"/>
            </a:br>
            <a:r>
              <a:rPr lang="ru-RU" sz="2400" smtClean="0"/>
              <a:t>3. Постарайтесь уловить звуковой фон.</a:t>
            </a:r>
            <a:br>
              <a:rPr lang="ru-RU" sz="2400" smtClean="0"/>
            </a:br>
            <a:r>
              <a:rPr lang="ru-RU" sz="2400" smtClean="0"/>
              <a:t>4. Окажите пострадавшим первую медицинскую помощь.</a:t>
            </a:r>
          </a:p>
        </p:txBody>
      </p:sp>
      <p:pic>
        <p:nvPicPr>
          <p:cNvPr id="7171" name="Picture 4" descr="terror_pov_8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676400"/>
            <a:ext cx="4800600" cy="4114800"/>
          </a:xfrm>
          <a:noFill/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962400" y="533400"/>
            <a:ext cx="518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200">
                <a:solidFill>
                  <a:srgbClr val="0066FF"/>
                </a:solidFill>
              </a:rPr>
              <a:t>Если произошел взрыв: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71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333375"/>
            <a:ext cx="8229600" cy="5792788"/>
          </a:xfrm>
        </p:spPr>
        <p:txBody>
          <a:bodyPr anchor="t" anchorCtr="0"/>
          <a:lstStyle/>
          <a:p>
            <a:pPr marL="341313" indent="-341313" eaLnBrk="1" hangingPunct="1">
              <a:spcBef>
                <a:spcPts val="1650"/>
              </a:spcBef>
              <a:buClr>
                <a:srgbClr val="99FF99"/>
              </a:buClr>
              <a:buSzPct val="80000"/>
              <a:buFont typeface="Wingdings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6600" i="1" smtClean="0">
              <a:solidFill>
                <a:srgbClr val="FF0066"/>
              </a:solidFill>
            </a:endParaRPr>
          </a:p>
          <a:p>
            <a:pPr marL="341313" indent="-341313" eaLnBrk="1" hangingPunct="1">
              <a:spcBef>
                <a:spcPts val="1650"/>
              </a:spcBef>
              <a:buClr>
                <a:srgbClr val="99FF99"/>
              </a:buClr>
              <a:buSzPct val="80000"/>
              <a:buFont typeface="Wingdings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6600" i="1" smtClean="0">
                <a:solidFill>
                  <a:srgbClr val="FF0066"/>
                </a:solidFill>
              </a:rPr>
              <a:t>Статистика терроризма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>
                <a:solidFill>
                  <a:srgbClr val="CC6600"/>
                </a:solidFill>
              </a:rPr>
              <a:t>Что делать, если вы оказались в заложниках?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/>
              <a:t>Как можно быстрее взять себя в руки, всеми силами подавить в себе панику и, на сколько это возможно успокоиться.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Подготовиться к моральным, физическим и эмоциональным испытаниям.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Говорить спокойным ровным голосом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1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/>
              <a:t>4.   Ни в коем случае не допускать действий, которые могут спровоцировать нападающих к применению оружия и привести к человеческим жертвам.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/>
              <a:t>5.  Переносить лишения, оскорбления и унижения без вызова и возражений.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/>
              <a:t>6.  Экономьте и поддерживайте силы, чем угодно используйте любую возможность.</a:t>
            </a:r>
          </a:p>
          <a:p>
            <a:pPr marL="609600" indent="-609600"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7.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/>
              <a:t>Максимально выполняйте требования преступников, особенно в первое время.</a:t>
            </a:r>
          </a:p>
          <a:p>
            <a:pPr>
              <a:buFont typeface="Wingdings" pitchFamily="2" charset="2"/>
              <a:buNone/>
            </a:pPr>
            <a:r>
              <a:rPr lang="ru-RU"/>
              <a:t>8. Не совершайте любых действий, спрашивайте разрешения.</a:t>
            </a:r>
          </a:p>
          <a:p>
            <a:pPr>
              <a:buFont typeface="Wingdings" pitchFamily="2" charset="2"/>
              <a:buNone/>
            </a:pPr>
            <a:r>
              <a:rPr lang="ru-RU"/>
              <a:t>9. Меньше двигайтесь.</a:t>
            </a:r>
          </a:p>
          <a:p>
            <a:pPr>
              <a:buFont typeface="Wingdings" pitchFamily="2" charset="2"/>
              <a:buNone/>
            </a:pPr>
            <a:r>
              <a:rPr lang="ru-RU"/>
              <a:t>10. Постоянно напоминайте себе, что ваша цель – остаться в живых.</a:t>
            </a:r>
          </a:p>
          <a:p>
            <a:pPr>
              <a:buFont typeface="Wingdings" pitchFamily="2" charset="2"/>
              <a:buNone/>
            </a:pPr>
            <a:r>
              <a:rPr lang="ru-RU"/>
              <a:t>11. Помните, что для вашего освобождения делается всё необходимое и возможное.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1300"/>
            <a:ext cx="8229600" cy="703263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err="1" smtClean="0">
                <a:solidFill>
                  <a:srgbClr val="FF9900"/>
                </a:solidFill>
              </a:rPr>
              <a:t>Захват автобуса с детьми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775" y="1071546"/>
            <a:ext cx="8785225" cy="5145088"/>
          </a:xfrm>
        </p:spPr>
        <p:txBody>
          <a:bodyPr>
            <a:normAutofit fontScale="92500"/>
          </a:bodyPr>
          <a:lstStyle/>
          <a:p>
            <a:pPr marL="137160" indent="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/>
              <a:t>1 декабря 1988 г. в Минеральных водах 4 бандита потребовали крупную сумму денег в иностранной валюте и самолет для вылета за рубеж. В противном случае угрожали всех сжечь: под каждым сиденьем террористы поставили по три 3-литровых банки бензина</a:t>
            </a:r>
            <a:r>
              <a:rPr lang="en-GB" sz="3200" smtClean="0"/>
              <a:t>.</a:t>
            </a:r>
            <a:endParaRPr lang="ru-RU" sz="3200" smtClean="0"/>
          </a:p>
          <a:p>
            <a:pPr marL="137160" indent="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smtClean="0"/>
              <a:t> Благодаря слаженным</a:t>
            </a:r>
          </a:p>
          <a:p>
            <a:pPr marL="137160" indent="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smtClean="0"/>
              <a:t> действиям силовых </a:t>
            </a:r>
          </a:p>
          <a:p>
            <a:pPr marL="137160" indent="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smtClean="0"/>
              <a:t>структур все</a:t>
            </a:r>
          </a:p>
          <a:p>
            <a:pPr marL="137160" indent="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smtClean="0"/>
              <a:t> школьники были</a:t>
            </a:r>
          </a:p>
          <a:p>
            <a:pPr marL="137160" indent="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smtClean="0"/>
              <a:t> освобождены.</a:t>
            </a:r>
            <a:endParaRPr lang="ru-RU" sz="3200"/>
          </a:p>
          <a:p>
            <a:pPr marL="137160" indent="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mtClean="0"/>
          </a:p>
        </p:txBody>
      </p:sp>
      <p:pic>
        <p:nvPicPr>
          <p:cNvPr id="15362" name="Picture 2" descr="http://i.novgorod.ru/tv/programs/2/6/9/23426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00562" y="3589734"/>
            <a:ext cx="4357686" cy="326826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1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1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1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grpId="1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7" presetClass="entr" presetSubtype="0" fill="hold" grpId="1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7" presetClass="entr" presetSubtype="0" fill="hold" grpId="1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487362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Разрушение</a:t>
            </a:r>
            <a:r>
              <a:rPr lang="en-GB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Всемирного</a:t>
            </a:r>
            <a:r>
              <a:rPr lang="en-GB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Торгового</a:t>
            </a:r>
            <a:r>
              <a:rPr lang="en-GB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Центра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857488" y="836613"/>
            <a:ext cx="6107124" cy="2449511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/>
          <a:lstStyle/>
          <a:p>
            <a:pPr algn="just">
              <a:buClr>
                <a:srgbClr val="99FF99"/>
              </a:buClr>
              <a:buSzPct val="80000"/>
              <a:buFont typeface="Wingdings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>
                <a:solidFill>
                  <a:srgbClr val="FFFFFF"/>
                </a:solidFill>
              </a:rPr>
              <a:t>	</a:t>
            </a:r>
            <a:r>
              <a:rPr lang="ru-RU" sz="2800" smtClean="0">
                <a:solidFill>
                  <a:srgbClr val="FFFFFF"/>
                </a:solidFill>
              </a:rPr>
              <a:t>11 сентября 2001 года в здания Мирового Торгового центра врезались 2 самолета захваченные террористами, тем самым вызвав пожар и обрушение обоих зданий. В результате теракта погибло 2603 человека.</a:t>
            </a:r>
            <a:endParaRPr lang="en-GB" sz="2800">
              <a:solidFill>
                <a:srgbClr val="FFFFFF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6602" y="704956"/>
            <a:ext cx="2335213" cy="3312467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465871"/>
            <a:ext cx="2286016" cy="3392129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7300"/>
            <a:ext cx="3880933" cy="2910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2" y="4665656"/>
            <a:ext cx="3017518" cy="2192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1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7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7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92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8785225" cy="56896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/>
          <a:lstStyle/>
          <a:p>
            <a:pPr marL="363538" indent="-282575" algn="ctr">
              <a:spcBef>
                <a:spcPts val="500"/>
              </a:spcBef>
              <a:buClr>
                <a:srgbClr val="99FF99"/>
              </a:buClr>
              <a:buSzPct val="80000"/>
              <a:buFont typeface="Wingdings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GB" sz="410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Террористический</a:t>
            </a:r>
            <a:r>
              <a:rPr lang="en-GB" sz="41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10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</a:t>
            </a:r>
            <a:r>
              <a:rPr lang="en-GB" sz="41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en-GB" sz="410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Москве</a:t>
            </a:r>
            <a:r>
              <a:rPr lang="en-GB" sz="41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2002 </a:t>
            </a:r>
            <a:r>
              <a:rPr lang="en-GB" sz="410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</a:t>
            </a:r>
            <a:endParaRPr lang="en-GB" sz="41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63538" indent="-282575" algn="just">
              <a:spcBef>
                <a:spcPts val="500"/>
              </a:spcBef>
              <a:buClr>
                <a:srgbClr val="99FF99"/>
              </a:buClr>
              <a:buSzPct val="80000"/>
              <a:buFont typeface="Wingdings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 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октября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2002 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21.05 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центре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Москвы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(в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театральном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центре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Дубровке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более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вооруженных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террористов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захватили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зал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в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котором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шел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популярный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мюзикл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Норд-Ост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Террористы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требовали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прекратить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войну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Чечне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угрожая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расстрелять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заложников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взорвать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зал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 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октября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5.32 </a:t>
            </a:r>
            <a:r>
              <a:rPr lang="en-GB" sz="220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спецоперации</a:t>
            </a:r>
            <a:r>
              <a:rPr lang="en-GB" sz="2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более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500 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заложников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были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освобождены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Уничтожены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террористов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32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мужчин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18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женщин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117 </a:t>
            </a:r>
            <a:r>
              <a:rPr lang="en-GB" sz="22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заложников</a:t>
            </a: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20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</a:t>
            </a: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363538" indent="-282575" algn="just">
              <a:spcBef>
                <a:spcPts val="500"/>
              </a:spcBef>
              <a:buClr>
                <a:srgbClr val="99FF99"/>
              </a:buClr>
              <a:buSzPct val="80000"/>
              <a:buFont typeface="Wingdings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4942" y="4222944"/>
            <a:ext cx="3761596" cy="2635056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264414"/>
            <a:ext cx="4615202" cy="25935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7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7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50825" y="-17463"/>
            <a:ext cx="8713788" cy="917576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7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Захват заложников в Беслане</a:t>
            </a:r>
            <a:r>
              <a:rPr lang="en-GB" sz="17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17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17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92696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11 лет назад в Беслане произошел один из самых масштабных терактов по количеству жертв. 1 сентября 2004 года террористы захватили школу №1, заминировали спортивный зал и удерживали на территории учреждения более 1100 человек. Среди них - дети, их родители и сотрудники школы. В течение двух с половиной дней заложники содержались в тяжелейших условиях, им было отказано в воде и еде. В результате трагедии погибли 334 человека. </a:t>
            </a:r>
            <a:endParaRPr lang="ru-RU" sz="2400"/>
          </a:p>
        </p:txBody>
      </p:sp>
      <p:pic>
        <p:nvPicPr>
          <p:cNvPr id="9" name="Picture 2" descr="http://gdb.rferl.org/308B1993-57B4-486E-A18A-1C00D8913E08_w974_n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3573016"/>
            <a:ext cx="4659075" cy="3096344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48064" y="3861048"/>
            <a:ext cx="3816350" cy="2862262"/>
          </a:xfrm>
          <a:prstGeom prst="rect">
            <a:avLst/>
          </a:prstGeom>
          <a:noFill/>
          <a:ln w="9525">
            <a:noFill/>
            <a:rou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0825" y="549275"/>
            <a:ext cx="3619500" cy="2714625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3850" y="3644900"/>
            <a:ext cx="3643313" cy="2732088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69269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i="1" smtClean="0"/>
              <a:t>1 сентября</a:t>
            </a:r>
            <a:endParaRPr lang="ru-RU" sz="2000" smtClean="0"/>
          </a:p>
          <a:p>
            <a:pPr fontAlgn="base"/>
            <a:r>
              <a:rPr lang="ru-RU" sz="2000" b="1" i="1" smtClean="0"/>
              <a:t>09:00</a:t>
            </a:r>
            <a:endParaRPr lang="ru-RU" sz="2000" smtClean="0"/>
          </a:p>
          <a:p>
            <a:pPr fontAlgn="base"/>
            <a:r>
              <a:rPr lang="ru-RU" sz="2000" smtClean="0"/>
              <a:t>Несколько десятков вооруженных лиц и две женщины с поясами шахидов врываются на территорию школы №1 в Беслане. В это время там проходит торжественная линейка. Сотрудники милиции, присутствовавшие на мероприятии, вступают в перестрелку с боевиками. Несколько человек убиты, есть раненые. Открыв стрельбу в воздух, террористы загоняют толпу в здание школы через главный вход и окна.</a:t>
            </a:r>
            <a:endParaRPr lang="ru-RU" sz="200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92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smtClean="0"/>
              <a:t>11:00</a:t>
            </a:r>
            <a:endParaRPr lang="ru-RU" smtClean="0"/>
          </a:p>
          <a:p>
            <a:pPr fontAlgn="base"/>
            <a:r>
              <a:rPr lang="ru-RU" smtClean="0"/>
              <a:t>Боевики передают через заложницу записку, в которой заявляют, что будут говорить только с президентом Ингушетии Муратом Зязиковым, президентом Северной Осетии Александром Дзасоховым и доктором Леонидом Рошалем. Террористы угрожают, что будут расстреливать заложников в случае штурма школы или отключения электричества и подачи воды. Установить связь с ними не удается, так как телефон в записке указан неверно.</a:t>
            </a:r>
            <a:endParaRPr lang="ru-RU"/>
          </a:p>
        </p:txBody>
      </p:sp>
      <p:pic>
        <p:nvPicPr>
          <p:cNvPr id="49154" name="Picture 2" descr="http://cdn.tvc.ru/pictures/o/178/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2" y="2348880"/>
            <a:ext cx="6480720" cy="43204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995</Words>
  <Application>Microsoft Office PowerPoint</Application>
  <PresentationFormat>Экран (4:3)</PresentationFormat>
  <Paragraphs>84</Paragraphs>
  <Slides>32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Терроризм - это метод, посредством которого организованная группа или партия стремится достичь провозглашенных ею целей преимущественно через систематическое использование насилия.</vt:lpstr>
      <vt:lpstr>Презентация PowerPoint</vt:lpstr>
      <vt:lpstr>Захват автобуса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делать, если вы оказались в заложниках?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307</cp:lastModifiedBy>
  <cp:revision>36</cp:revision>
  <dcterms:created xsi:type="dcterms:W3CDTF">2012-12-07T08:05:48Z</dcterms:created>
  <dcterms:modified xsi:type="dcterms:W3CDTF">2025-12-10T11:06:49Z</dcterms:modified>
</cp:coreProperties>
</file>