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  <a:gd name="connsiteX9" fmla="*/ 0 w 3968026"/>
              <a:gd name="connsiteY9" fmla="*/ 74450 h 3910007"/>
              <a:gd name="connsiteX10" fmla="*/ 0 w 3964392"/>
              <a:gd name="connsiteY10" fmla="*/ 74450 h 3415968"/>
              <a:gd name="connsiteX11" fmla="*/ 0 w 3419856"/>
              <a:gd name="connsiteY11" fmla="*/ 74450 h 3429000"/>
              <a:gd name="connsiteX12" fmla="*/ 0 w 3419856"/>
              <a:gd name="connsiteY12" fmla="*/ 7445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5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62EB0B-4D25-4E06-8002-DE8CCC23A3B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A6A5501-A313-4D42-9482-EEE2B29E47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56166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75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ТЕРРОРИЗМ, </a:t>
            </a:r>
            <a:br>
              <a:rPr lang="ru-RU" sz="75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5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КАК КРАЙНЯЯ МЕРА ПРОЯВЛЕНИЯ </a:t>
            </a:r>
            <a:r>
              <a:rPr lang="ru-RU" sz="70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ЭКСТРЕМИЗМА</a:t>
            </a:r>
            <a:endParaRPr lang="ru-RU" sz="7000" b="1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Светлана\Desktop\Новая папка (2)\НЕДЕЛЯ ПРАВОВЫХ ЗНАНИЙ\Новая папка\взрывы\3C94E773-D7C2-4A87-A29F-B0909EBBFD83_mw1024_n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42" name="Picture 2" descr="C:\Users\Светлана\Desktop\Новая папка (2)\НЕДЕЛЯ ПРАВОВЫХ ЗНАНИЙ\Новая папка\bostonskii-marafon-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C:\Users\Светлана\Desktop\Новая папка (2)\НЕДЕЛЯ ПРАВОВЫХ ЗНАНИЙ\Новая папка\slide_292101_2340778_f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856983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C:\Users\Светлана\Desktop\Новая папка (2)\НЕДЕЛЯ ПРАВОВЫХ ЗНАНИЙ\Новая папка\pulitzers-syrias-civibraz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856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46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ТЕРРОРИЗМ – ПОЛИТИКА, ОСНОВАННАЯ НА СИСТЕМАТИЧЕСКОМ ПРИМЕНЕНИИ ТЕРРОРА</a:t>
            </a:r>
            <a:endParaRPr lang="ru-RU" sz="46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ru-RU" sz="46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СУТЬ ТЕРРОРИЗМА – НАСИЛИЕ С ЦЕЛЬЮ УСТРАШЕНИЯ</a:t>
            </a:r>
            <a:br>
              <a:rPr lang="ru-RU" sz="46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6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46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50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СУЩНОСТЬ ТЕРРОРИЗМА – </a:t>
            </a:r>
            <a:r>
              <a:rPr lang="ru-RU" sz="52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ПРЕСТУПНОЕ ДЕЯНИЕ  </a:t>
            </a:r>
            <a:endParaRPr lang="ru-RU" sz="5200" b="1" u="sng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ru-RU" sz="35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КЛАССИФИКАЦИЯ ТЕРРОРИЗМА:</a:t>
            </a:r>
            <a: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1. ПО ХАРАКТЕРУ СУБЪЕКТА ТЕРРОРИСТИЧЕСКОЙ ДЕЯТЕЛЬНОСТИ: </a:t>
            </a: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НЕОРГАНИЗОВАННЫЙ ИЛИ ИНДИВИДУАЛЬНЫЙ;</a:t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ОРГАНИЗОВАННЫЙ, КОЛЛЕКТИВНЫЙ.</a:t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2. ПО ЦЕЛЯМ:</a:t>
            </a: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НАЦИОНАЛИСТИЧЕСКИЙ;</a:t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РЕЛИГИОЗНЫЙ;</a:t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5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</a:t>
            </a:r>
            <a:r>
              <a:rPr lang="ru-RU" sz="245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ИДЕОЛОГИЧЕСКИ ЗАДАННЫЙ, СОЦИАЛЬНЫЙ.</a:t>
            </a:r>
            <a:endParaRPr lang="ru-RU" sz="245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0"/>
            <a:ext cx="8856984" cy="674136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МЕТОДЫ ТЕРРОРИСТИЧЕСКОЙ ДЕЯТЕЛЬНОСТИ:</a:t>
            </a:r>
            <a:r>
              <a:rPr lang="ru-RU" sz="26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6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ВЗРЫВЫ;</a:t>
            </a:r>
            <a:b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ИНДИВИДУАЛЬНЫЙ ТЕРРОР ИЛИ ПОЛИТИЧЕСКИЕ УБИЙСТВА;</a:t>
            </a:r>
            <a:b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ПОЛИТИЧЕСКИЕ ПОХИЩЕНИЯ;</a:t>
            </a:r>
            <a:b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ЗАХВАТ УЧРЕЖДЕНИЙ, ЗДАНИЙ, БАНКОВ, ПОСОЛЬСТВ, СОПРОВОЖДАЮЩИЕСЯ ЗАХВАТОМ ЗАЛОЖНИКОВ;</a:t>
            </a:r>
            <a:b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ЗАХВАТ ТРАНСПОРТНЫХ СРЕДСТВ;</a:t>
            </a:r>
            <a:b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НЕСМЕРТЕЛЬНЫЕ РАНЕНИЯ, ИЗБИЕНИЯ, ИЗДЕВАТЕЛЬСТВА;</a:t>
            </a:r>
            <a:b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22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- БИОЛОГИЧЕСКИЙ ТЕРРОРИЗМ И Т.Д.</a:t>
            </a:r>
            <a: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endParaRPr lang="ru-RU" sz="245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836712"/>
            <a:ext cx="8856984" cy="38164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МЫ ПРОТИВ ТЕРРОРИЗМА!</a:t>
            </a:r>
            <a:b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МЫ ПРОТИВ НАСИЛИЯ!</a:t>
            </a:r>
            <a:br>
              <a:rPr lang="ru-RU" sz="4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/>
            </a:r>
            <a:br>
              <a:rPr lang="ru-RU" sz="3000" b="1" u="sng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endParaRPr lang="ru-RU" sz="245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57606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50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ОТВЕТСТВЕННОСТЬ </a:t>
            </a:r>
            <a:br>
              <a:rPr lang="ru-RU" sz="50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ЗА ОСУЩЕСТВЛЕНИЕ ТЕРРОРИСТИЧЕСКОЙ ДЕЯТЕЛЬНОСТИ </a:t>
            </a:r>
            <a:b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В СООТВЕТСТВИИ </a:t>
            </a:r>
            <a:b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С  ЗАКОНОДАТЕЛЬСТВОМ </a:t>
            </a:r>
            <a:b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3600" b="1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РОССИЙСКОЙ ФЕДЕРАЦИИ</a:t>
            </a:r>
            <a:endParaRPr lang="ru-RU" sz="3600" b="1">
              <a:ln>
                <a:solidFill>
                  <a:srgbClr val="FF0000"/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74265" cy="5112568"/>
          </a:xfrm>
        </p:spPr>
        <p:txBody>
          <a:bodyPr>
            <a:noAutofit/>
          </a:bodyPr>
          <a:lstStyle/>
          <a:p>
            <a:r>
              <a:rPr lang="ru-RU" sz="55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ЭКСТРЕМИЗМ – </a:t>
            </a:r>
            <a:r>
              <a:rPr lang="ru-RU" sz="550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ЭТО приверженность крайним взглядам и мерам</a:t>
            </a:r>
            <a:endParaRPr lang="ru-RU" sz="550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6624736"/>
          </a:xfrm>
        </p:spPr>
        <p:txBody>
          <a:bodyPr/>
          <a:lstStyle/>
          <a:p>
            <a:pPr algn="ctr"/>
            <a:r>
              <a:rPr lang="ru-RU" sz="1800" b="1" smtClean="0">
                <a:latin typeface="Arial Black" pitchFamily="34" charset="0"/>
              </a:rPr>
              <a:t>Преступления террористического характера включают в себя общественно опасные деяния, Установленные Уголовным кодексом </a:t>
            </a:r>
            <a:r>
              <a:rPr lang="ru-RU" sz="2200" b="1" err="1" smtClean="0">
                <a:latin typeface="Arial Black" pitchFamily="34" charset="0"/>
              </a:rPr>
              <a:t>рф</a:t>
            </a:r>
            <a:r>
              <a:rPr lang="ru-RU" sz="1800" b="1" smtClean="0">
                <a:latin typeface="Arial Black" pitchFamily="34" charset="0"/>
              </a:rPr>
              <a:t>:</a:t>
            </a:r>
            <a:br>
              <a:rPr lang="ru-RU" sz="1800" b="1" smtClean="0">
                <a:latin typeface="Arial Black" pitchFamily="34" charset="0"/>
              </a:rPr>
            </a:br>
            <a:r>
              <a:rPr lang="ru-RU" sz="1800" b="1" smtClean="0">
                <a:latin typeface="Arial Black" pitchFamily="34" charset="0"/>
              </a:rPr>
              <a:t/>
            </a:r>
            <a:br>
              <a:rPr lang="ru-RU" sz="18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1. </a:t>
            </a:r>
            <a:r>
              <a:rPr lang="ru-RU" sz="2000" b="1" smtClean="0">
                <a:latin typeface="Arial Black" pitchFamily="34" charset="0"/>
              </a:rPr>
              <a:t>терроризм (ст. 205);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ru-RU" sz="2000" b="1" smtClean="0">
                <a:latin typeface="Arial Black" pitchFamily="34" charset="0"/>
              </a:rPr>
              <a:t>захват заложника (ст. 206);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3. </a:t>
            </a:r>
            <a:r>
              <a:rPr lang="ru-RU" sz="2000" b="1" smtClean="0">
                <a:latin typeface="Arial Black" pitchFamily="34" charset="0"/>
              </a:rPr>
              <a:t>организация незаконного вооруженного формирования или участие в нем (ст. 208);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4. </a:t>
            </a:r>
            <a:r>
              <a:rPr lang="ru-RU" sz="2000" b="1" smtClean="0">
                <a:latin typeface="Arial Black" pitchFamily="34" charset="0"/>
              </a:rPr>
              <a:t>угон судна воздушного или водного транспорта либо железнодорожного подвижного состава (ст. 211);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5. </a:t>
            </a:r>
            <a:r>
              <a:rPr lang="ru-RU" sz="2000" b="1" smtClean="0">
                <a:latin typeface="Arial Black" pitchFamily="34" charset="0"/>
              </a:rPr>
              <a:t>посягательство на жизнь государственного или общественного деятеля (ст. 211);</a:t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latin typeface="Arial Black" pitchFamily="34" charset="0"/>
              </a:rPr>
              <a:t/>
            </a:r>
            <a:br>
              <a:rPr lang="ru-RU" sz="2000" b="1" smtClean="0">
                <a:latin typeface="Arial Black" pitchFamily="34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 Black" pitchFamily="34" charset="0"/>
              </a:rPr>
              <a:t>6. </a:t>
            </a:r>
            <a:r>
              <a:rPr lang="ru-RU" sz="2000" b="1" smtClean="0">
                <a:latin typeface="Arial Black" pitchFamily="34" charset="0"/>
              </a:rPr>
              <a:t>нападение на лиц или учреждения, которые пользуются международной защитой (ст. 360).</a:t>
            </a:r>
            <a:br>
              <a:rPr lang="ru-RU" sz="2000" b="1" smtClean="0">
                <a:latin typeface="Arial Black" pitchFamily="34" charset="0"/>
              </a:rPr>
            </a:br>
            <a:endParaRPr lang="ru-RU" sz="2000" b="1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57606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50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ОТВЕТСТВЕННОСТЬ</a:t>
            </a:r>
            <a:r>
              <a:rPr lang="ru-RU" sz="5000" b="1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br>
              <a:rPr lang="ru-RU" sz="50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400" b="1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ЗА преступления террористического характера в соответствии </a:t>
            </a:r>
            <a:r>
              <a:rPr lang="ru-RU" sz="3600" b="1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с </a:t>
            </a:r>
            <a:r>
              <a:rPr lang="ru-RU" sz="45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уголовным кодексом </a:t>
            </a:r>
            <a:r>
              <a:rPr lang="ru-RU" sz="42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российской федерации</a:t>
            </a:r>
            <a:endParaRPr lang="ru-RU" sz="4200" b="1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-28631"/>
            <a:ext cx="871296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856984" cy="3888432"/>
          </a:xfrm>
        </p:spPr>
        <p:txBody>
          <a:bodyPr/>
          <a:lstStyle/>
          <a:p>
            <a:pPr algn="ctr"/>
            <a:r>
              <a:rPr lang="ru-RU" sz="50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Мы против насилия!</a:t>
            </a:r>
            <a:br>
              <a:rPr lang="ru-RU" sz="50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0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0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0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Мы против </a:t>
            </a:r>
            <a:r>
              <a:rPr lang="ru-RU" sz="65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терроризма!</a:t>
            </a:r>
            <a:endParaRPr lang="ru-RU" sz="6500" b="1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95850"/>
            <a:ext cx="8568951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76872"/>
            <a:ext cx="8568951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smtClean="0">
                <a:solidFill>
                  <a:srgbClr val="FF0000"/>
                </a:solidFill>
                <a:latin typeface="Arial Black" pitchFamily="34" charset="0"/>
              </a:rPr>
              <a:t>Мы против насилия!</a:t>
            </a:r>
            <a:br>
              <a:rPr lang="ru-RU" sz="50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0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0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000" smtClean="0">
                <a:solidFill>
                  <a:srgbClr val="FF0000"/>
                </a:solidFill>
                <a:latin typeface="Arial Black" pitchFamily="34" charset="0"/>
              </a:rPr>
              <a:t>Мы против </a:t>
            </a:r>
            <a:r>
              <a:rPr lang="ru-RU" sz="6500" smtClean="0">
                <a:solidFill>
                  <a:srgbClr val="FF0000"/>
                </a:solidFill>
                <a:latin typeface="Arial Black" pitchFamily="34" charset="0"/>
              </a:rPr>
              <a:t>терроризма!</a:t>
            </a:r>
            <a:endParaRPr lang="ru-RU" sz="650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6"/>
            <a:ext cx="9577064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292" y="1340768"/>
            <a:ext cx="889248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>
                <a:solidFill>
                  <a:srgbClr val="FF0000"/>
                </a:solidFill>
                <a:latin typeface="Arial Black" pitchFamily="34" charset="0"/>
              </a:rPr>
              <a:t>Мы против насилия!</a:t>
            </a:r>
            <a:br>
              <a:rPr lang="ru-RU" sz="50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00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00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000">
                <a:solidFill>
                  <a:srgbClr val="FF0000"/>
                </a:solidFill>
                <a:latin typeface="Arial Black" pitchFamily="34" charset="0"/>
              </a:rPr>
              <a:t>Мы против </a:t>
            </a:r>
            <a:r>
              <a:rPr lang="ru-RU" sz="6500">
                <a:solidFill>
                  <a:srgbClr val="FF0000"/>
                </a:solidFill>
                <a:latin typeface="Arial Black" pitchFamily="34" charset="0"/>
              </a:rPr>
              <a:t>терроризма!</a:t>
            </a:r>
          </a:p>
        </p:txBody>
      </p:sp>
    </p:spTree>
    <p:extLst>
      <p:ext uri="{BB962C8B-B14F-4D97-AF65-F5344CB8AC3E}">
        <p14:creationId xmlns:p14="http://schemas.microsoft.com/office/powerpoint/2010/main" val="35113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35177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b="1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Мы против насилия!</a:t>
            </a:r>
            <a:br>
              <a:rPr lang="ru-RU" sz="5800" b="1">
                <a:ln>
                  <a:solidFill>
                    <a:schemeClr val="bg1"/>
                  </a:solidFill>
                </a:ln>
                <a:latin typeface="Arial Black" pitchFamily="34" charset="0"/>
              </a:rPr>
            </a:br>
            <a:r>
              <a:rPr lang="ru-RU" sz="5800" b="1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/>
            </a:r>
            <a:br>
              <a:rPr lang="ru-RU" sz="5800" b="1">
                <a:ln>
                  <a:solidFill>
                    <a:schemeClr val="bg1"/>
                  </a:solidFill>
                </a:ln>
                <a:latin typeface="Arial Black" pitchFamily="34" charset="0"/>
              </a:rPr>
            </a:br>
            <a:r>
              <a:rPr lang="ru-RU" sz="6200" b="1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Мы против </a:t>
            </a:r>
            <a:r>
              <a:rPr lang="ru-RU" sz="8000" b="1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терроризма!</a:t>
            </a:r>
          </a:p>
        </p:txBody>
      </p:sp>
    </p:spTree>
    <p:extLst>
      <p:ext uri="{BB962C8B-B14F-4D97-AF65-F5344CB8AC3E}">
        <p14:creationId xmlns:p14="http://schemas.microsoft.com/office/powerpoint/2010/main" val="35982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64095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609" y="1444625"/>
            <a:ext cx="88947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8640960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72816"/>
            <a:ext cx="8496944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Мы против насилия!</a:t>
            </a:r>
            <a:br>
              <a:rPr lang="ru-RU" sz="500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500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/>
            </a:r>
            <a:br>
              <a:rPr lang="ru-RU" sz="500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500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Мы против </a:t>
            </a:r>
            <a:r>
              <a:rPr lang="ru-RU" sz="650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терроризма!</a:t>
            </a:r>
          </a:p>
        </p:txBody>
      </p:sp>
    </p:spTree>
    <p:extLst>
      <p:ext uri="{BB962C8B-B14F-4D97-AF65-F5344CB8AC3E}">
        <p14:creationId xmlns:p14="http://schemas.microsoft.com/office/powerpoint/2010/main" val="12112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80728"/>
            <a:ext cx="8496944" cy="3888432"/>
          </a:xfrm>
        </p:spPr>
        <p:txBody>
          <a:bodyPr/>
          <a:lstStyle/>
          <a:p>
            <a:pPr algn="ctr"/>
            <a:r>
              <a:rPr lang="ru-RU" sz="4500" smtClean="0">
                <a:ln>
                  <a:solidFill>
                    <a:srgbClr val="C00000"/>
                  </a:solidFill>
                </a:ln>
                <a:latin typeface="Arial Black" pitchFamily="34" charset="0"/>
              </a:rPr>
              <a:t>Как себя вести </a:t>
            </a:r>
            <a:br>
              <a:rPr lang="ru-RU" sz="4500" smtClean="0">
                <a:ln>
                  <a:solidFill>
                    <a:srgbClr val="C00000"/>
                  </a:solidFill>
                </a:ln>
                <a:latin typeface="Arial Black" pitchFamily="34" charset="0"/>
              </a:rPr>
            </a:br>
            <a:r>
              <a:rPr lang="ru-RU" sz="4500" smtClean="0">
                <a:ln>
                  <a:solidFill>
                    <a:srgbClr val="C00000"/>
                  </a:solidFill>
                </a:ln>
                <a:latin typeface="Arial Black" pitchFamily="34" charset="0"/>
              </a:rPr>
              <a:t>в случае террористического акта</a:t>
            </a:r>
            <a:endParaRPr lang="ru-RU" sz="4500">
              <a:ln>
                <a:solidFill>
                  <a:srgbClr val="C00000"/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16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594" y="116632"/>
            <a:ext cx="9121405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980728"/>
            <a:ext cx="8640960" cy="388843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50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Помните!</a:t>
            </a:r>
            <a:br>
              <a:rPr lang="ru-RU" sz="450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</a:br>
            <a:r>
              <a:rPr lang="ru-RU" sz="450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Ваша внимательность – ваша безопасность!</a:t>
            </a:r>
            <a:endParaRPr lang="ru-RU" sz="450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4000" u="sng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  <a:t>ЭКСТРЕМИЗМ ПОСЯГАЕТ НА:</a:t>
            </a:r>
            <a:br>
              <a:rPr lang="ru-RU" sz="4000" u="sng" smtClean="0">
                <a:ln>
                  <a:solidFill>
                    <a:srgbClr val="FF0000"/>
                  </a:solidFill>
                </a:ln>
                <a:latin typeface="Arial Black" pitchFamily="34" charset="0"/>
              </a:rPr>
            </a:br>
            <a:r>
              <a:rPr lang="ru-RU" sz="33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ОСНОВЫ КОНСТИТУЦИОННОГО СТРОЯ;</a:t>
            </a:r>
            <a:r>
              <a:rPr lang="ru-RU" sz="3300" b="1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300" b="1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3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ПРАВА И СВОБОДЫ ЧЕЛОВЕКА И ГРАЖДАНИНА;</a:t>
            </a:r>
            <a:br>
              <a:rPr lang="ru-RU" sz="33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3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- ПОРЯДОК И ПРИНЦИПЫ ГОСУДАРСТВЕННОГО УСТРОЙСТВА И МЕСТНОГО САМОУПРАВЛЕНИЯ.</a:t>
            </a:r>
            <a:endParaRPr lang="ru-RU" sz="3300" b="1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800x600_1326024934_trot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860" y="1484784"/>
            <a:ext cx="8352928" cy="413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500" cap="all" spc="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Помните!</a:t>
            </a:r>
            <a:br>
              <a:rPr lang="ru-RU" sz="4500" cap="all" spc="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4500" cap="all" spc="5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Ваша внимательность – ваша безопасность!</a:t>
            </a:r>
            <a:endParaRPr lang="ru-RU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083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67281" y="2204862"/>
            <a:ext cx="986509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Помните!</a:t>
            </a:r>
          </a:p>
          <a:p>
            <a:r>
              <a:rPr lang="ru-RU" sz="8800" b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Ваша задача-выжить!</a:t>
            </a:r>
            <a:endParaRPr lang="ru-RU" sz="8000" b="1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1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069815.101.1236835935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rumfullimg~general~1174896600174~1174914433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86682"/>
            <a:ext cx="9144000" cy="6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tDC4Rd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8856984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KMO_045605_00222_1_t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8125" y="176212"/>
            <a:ext cx="866775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49289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Будьте бдительны!</a:t>
            </a:r>
            <a:endParaRPr lang="ru-RU" sz="720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32856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u="sng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Лжетеррорист</a:t>
            </a:r>
            <a:r>
              <a:rPr lang="ru-RU" sz="7000" b="1" u="sng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7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- это пособник террориста</a:t>
            </a:r>
            <a:endParaRPr lang="ru-RU" sz="70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6552728"/>
          </a:xfrm>
        </p:spPr>
        <p:txBody>
          <a:bodyPr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cap="none" spc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Arial Black" pitchFamily="34" charset="0"/>
                <a:ea typeface="+mn-ea"/>
                <a:cs typeface="Simplified Arabic" pitchFamily="18" charset="-78"/>
              </a:rPr>
              <a:t>Телефоны для экстренной </a:t>
            </a:r>
            <a:r>
              <a:rPr lang="ru-RU" sz="4000" b="1" cap="none" spc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Arial Black" pitchFamily="34" charset="0"/>
                <a:ea typeface="+mn-ea"/>
                <a:cs typeface="Simplified Arabic" pitchFamily="18" charset="-78"/>
              </a:rPr>
              <a:t>связи:</a:t>
            </a:r>
            <a:r>
              <a:rPr lang="ru-RU" sz="2800" b="1" cap="none" spc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Arial Black" pitchFamily="34" charset="0"/>
                <a:ea typeface="+mn-ea"/>
                <a:cs typeface="Simplified Arabic" pitchFamily="18" charset="-78"/>
              </a:rPr>
              <a:t/>
            </a:r>
            <a:br>
              <a:rPr lang="ru-RU" sz="2800" b="1" cap="none" spc="0" smtClean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latin typeface="Arial Black" pitchFamily="34" charset="0"/>
                <a:ea typeface="+mn-ea"/>
                <a:cs typeface="Simplified Arabic" pitchFamily="18" charset="-78"/>
              </a:rPr>
            </a:br>
            <a:r>
              <a:rPr lang="ru-RU" sz="2800" b="1" cap="none" spc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b="1" cap="none" spc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УФСБ России по Ставропольскому краю</a:t>
            </a:r>
            <a:b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ru-RU" sz="4500" b="1" u="sng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(8652) 94-04-40</a:t>
            </a:r>
            <a:r>
              <a:rPr lang="ru-RU" sz="45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45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ГУ МВД России по Ставропольскому краю </a:t>
            </a:r>
            <a:r>
              <a:rPr lang="ru-RU" sz="2800" b="1" cap="none" spc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cap="none" spc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ru-RU" sz="4500" b="1" u="sng" cap="none" spc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02</a:t>
            </a:r>
            <a: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ГУ МЧС России по Ставропольскому краю </a:t>
            </a:r>
            <a:r>
              <a:rPr lang="ru-RU" sz="4500" b="1" u="sng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(8652) 56-10-00</a:t>
            </a:r>
            <a:r>
              <a:rPr lang="ru-RU" sz="4500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4500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ru-RU" sz="4500" b="1" u="sng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112 </a:t>
            </a:r>
            <a:r>
              <a:rPr lang="ru-RU" sz="4500" b="1" cap="none" spc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4500" b="1" cap="none" spc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ru-RU" sz="2800" cap="none" spc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</a:t>
            </a:r>
            <a:r>
              <a:rPr lang="ru-RU" sz="2800" b="1" cap="none" spc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для звонков с сотовых телефонов)</a:t>
            </a:r>
            <a:r>
              <a:rPr lang="ru-RU" sz="2800" b="1" cap="none" spc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800" b="1" cap="none" spc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1953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40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ТЕРРОРИЗМ – </a:t>
            </a:r>
            <a:br>
              <a:rPr lang="ru-RU" sz="40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4000" b="1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КРАЙНЕЕ ПРОЯВЛЕНИЕ ЭКСТРЕМИЗМА, ЯВЛЕНИЕ, СВЯЗАННОЕ С НАСИЛИЕМ, УГРОЖАЮЩЕЕ ЖИЗНИ И ЗДОРОВЬЮ ГРАЖДАН.</a:t>
            </a: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Светлана\Desktop\Новая папка (2)\НЕДЕЛЯ ПРАВОВЫХ ЗНАНИЙ\Новая папка\взрывы\mitrovica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Светлана\Desktop\Новая папка (2)\НЕДЕЛЯ ПРАВОВЫХ ЗНАНИЙ\Новая папка\взрывы\D4E263DA-9242-44DB-B68D-9B171246C388_mw1024_n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637" y="188640"/>
            <a:ext cx="8928992" cy="64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5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Светлана\Desktop\Новая папка (2)\НЕДЕЛЯ ПРАВОВЫХ ЗНАНИЙ\Новая папка\взрывы\KMO_124717_00007_1_t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41920"/>
            <a:ext cx="8856984" cy="652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Светлана\Desktop\Новая папка (2)\НЕДЕЛЯ ПРАВОВЫХ ЗНАНИЙ\Новая папка\1308910119_1142_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107" y="188640"/>
            <a:ext cx="879038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Новая папка (2)\НЕДЕЛЯ ПРАВОВЫХ ЗНАНИЙ\БУДЕННОВСК\luxfon.com-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74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1" y="188640"/>
            <a:ext cx="8856984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ru-RU" sz="4000" b="1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Светлана\Desktop\Новая папка (2)\НЕДЕЛЯ ПРАВОВЫХ ЗНАНИЙ\Новая папка\4D1CE39D-80D4-463A-974D-6229A70CA610_mw1024_n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2509" y="176064"/>
            <a:ext cx="8909248" cy="64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14:flash/>
      </p:transition>
    </mc:Choice>
    <mc:Fallback xmlns:p15="http://schemas.microsoft.com/office/powerpoint/2012/main"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Arial"/>
        <a:cs typeface="Arial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Arial"/>
        <a:cs typeface="Arial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153</TotalTime>
  <Words>98</Words>
  <Application>Microsoft Office PowerPoint</Application>
  <PresentationFormat>Экран (4:3)</PresentationFormat>
  <Paragraphs>25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Arial Narrow</vt:lpstr>
      <vt:lpstr>Simplified Arabic</vt:lpstr>
      <vt:lpstr>Times New Roman</vt:lpstr>
      <vt:lpstr>Горизонт</vt:lpstr>
      <vt:lpstr>ТЕРРОРИЗМ,  КАК КРАЙНЯЯ МЕРА ПРОЯВЛЕНИЯ ЭКСТРЕМИЗМА</vt:lpstr>
      <vt:lpstr>ЭКСТРЕМИЗМ – ЭТО приверженность крайним взглядам и мерам</vt:lpstr>
      <vt:lpstr>ЭКСТРЕМИЗМ ПОСЯГАЕТ НА: - ОСНОВЫ КОНСТИТУЦИОННОГО СТРОЯ; - ПРАВА И СВОБОДЫ ЧЕЛОВЕКА И ГРАЖДАНИНА; - ПОРЯДОК И ПРИНЦИПЫ ГОСУДАРСТВЕННОГО УСТРОЙСТВА И МЕСТНОГО САМОУПРАВЛЕНИЯ.</vt:lpstr>
      <vt:lpstr>ТЕРРОРИЗМ –  КРАЙНЕЕ ПРОЯВЛЕНИЕ ЭКСТРЕМИЗМА, ЯВЛЕНИЕ, СВЯЗАННОЕ С НАСИЛИЕМ, УГРОЖАЮЩЕЕ ЖИЗНИ И ЗДОРОВЬЮ ГРАЖДАН.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ТЕРРОРИЗМ – ПОЛИТИКА, ОСНОВАННАЯ НА СИСТЕМАТИЧЕСКОМ ПРИМЕНЕНИИ ТЕРРОРА</vt:lpstr>
      <vt:lpstr>СУТЬ ТЕРРОРИЗМА – НАСИЛИЕ С ЦЕЛЬЮ УСТРАШЕНИЯ  СУЩНОСТЬ ТЕРРОРИЗМА – ПРЕСТУПНОЕ ДЕЯНИЕ  </vt:lpstr>
      <vt:lpstr>КЛАССИФИКАЦИЯ ТЕРРОРИЗМА:  1. ПО ХАРАКТЕРУ СУБЪЕКТА ТЕРРОРИСТИЧЕСКОЙ ДЕЯТЕЛЬНОСТИ:  - НЕОРГАНИЗОВАННЫЙ ИЛИ ИНДИВИДУАЛЬНЫЙ;  - ОРГАНИЗОВАННЫЙ, КОЛЛЕКТИВНЫЙ.  2. ПО ЦЕЛЯМ: - НАЦИОНАЛИСТИЧЕСКИЙ;  - РЕЛИГИОЗНЫЙ;  - ИДЕОЛОГИЧЕСКИ ЗАДАННЫЙ, СОЦИАЛЬНЫЙ.</vt:lpstr>
      <vt:lpstr>  МЕТОДЫ ТЕРРОРИСТИЧЕСКОЙ ДЕЯТЕЛЬНОСТИ: - ВЗРЫВЫ; - ИНДИВИДУАЛЬНЫЙ ТЕРРОР ИЛИ ПОЛИТИЧЕСКИЕ УБИЙСТВА; - ПОЛИТИЧЕСКИЕ ПОХИЩЕНИЯ; - ЗАХВАТ УЧРЕЖДЕНИЙ, ЗДАНИЙ, БАНКОВ, ПОСОЛЬСТВ, СОПРОВОЖДАЮЩИЕСЯ ЗАХВАТОМ ЗАЛОЖНИКОВ; - ЗАХВАТ ТРАНСПОРТНЫХ СРЕДСТВ; - НЕСМЕРТЕЛЬНЫЕ РАНЕНИЯ, ИЗБИЕНИЯ, ИЗДЕВАТЕЛЬСТВА; - БИОЛОГИЧЕСКИЙ ТЕРРОРИЗМ И Т.Д.  </vt:lpstr>
      <vt:lpstr>  МЫ ПРОТИВ ТЕРРОРИЗМА!  МЫ ПРОТИВ НАСИЛИЯ!  </vt:lpstr>
      <vt:lpstr>ОТВЕТСТВЕННОСТЬ  ЗА ОСУЩЕСТВЛЕНИЕ ТЕРРОРИСТИЧЕСКОЙ ДЕЯТЕЛЬНОСТИ  В СООТВЕТСТВИИ  С  ЗАКОНОДАТЕЛЬСТВОМ  РОССИЙСКОЙ ФЕДЕРАЦИИ</vt:lpstr>
      <vt:lpstr>Преступления террористического характера включают в себя общественно опасные деяния, Установленные Уголовным кодексом рф:  1. терроризм (ст. 205);  2. захват заложника (ст. 206);  3. организация незаконного вооруженного формирования или участие в нем (ст. 208);  4. угон судна воздушного или водного транспорта либо железнодорожного подвижного состава (ст. 211);  5. посягательство на жизнь государственного или общественного деятеля (ст. 211);  6. нападение на лиц или учреждения, которые пользуются международной защитой (ст. 360). </vt:lpstr>
      <vt:lpstr>ОТВЕТСТВЕННОСТЬ  ЗА преступления террористического характера в соответствии с уголовным кодексом российской федерации</vt:lpstr>
      <vt:lpstr>Мы против насилия!  Мы против терроризма!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себя вести  в случае террористического акта</vt:lpstr>
      <vt:lpstr>Помните! Ваша внимательность – ваша безопасность!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Телефоны для экстренной связи:  УФСБ России по Ставропольскому краю (8652) 94-04-40 ГУ МВД России по Ставропольскому краю  02 ГУ МЧС России по Ставропольскому краю (8652) 56-10-00 112  (для звонков с сотовых телефонов)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ТЕРРОРИЗМ,  КАК КРАЙНЯЯ МЕРА ПРОЯЛЕНИЯ ЭКСТРЕМИЗМА</dc:title>
  <dc:creator>Светлана</dc:creator>
  <cp:lastModifiedBy>307</cp:lastModifiedBy>
  <cp:revision>23</cp:revision>
  <dcterms:created xsi:type="dcterms:W3CDTF">2015-01-27T06:50:07Z</dcterms:created>
  <dcterms:modified xsi:type="dcterms:W3CDTF">2025-12-10T11:09:15Z</dcterms:modified>
</cp:coreProperties>
</file>